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8" r:id="rId1"/>
  </p:sldMasterIdLst>
  <p:notesMasterIdLst>
    <p:notesMasterId r:id="rId18"/>
  </p:notesMasterIdLst>
  <p:handoutMasterIdLst>
    <p:handoutMasterId r:id="rId19"/>
  </p:handoutMasterIdLst>
  <p:sldIdLst>
    <p:sldId id="256" r:id="rId2"/>
    <p:sldId id="257" r:id="rId3"/>
    <p:sldId id="263" r:id="rId4"/>
    <p:sldId id="266" r:id="rId5"/>
    <p:sldId id="258" r:id="rId6"/>
    <p:sldId id="259" r:id="rId7"/>
    <p:sldId id="268" r:id="rId8"/>
    <p:sldId id="260" r:id="rId9"/>
    <p:sldId id="261" r:id="rId10"/>
    <p:sldId id="267" r:id="rId11"/>
    <p:sldId id="262" r:id="rId12"/>
    <p:sldId id="264" r:id="rId13"/>
    <p:sldId id="270" r:id="rId14"/>
    <p:sldId id="271" r:id="rId15"/>
    <p:sldId id="272"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nvenuto" id="{E75E278A-FF0E-49A4-B170-79828D63BBAD}">
          <p14:sldIdLst>
            <p14:sldId id="256"/>
            <p14:sldId id="257"/>
            <p14:sldId id="263"/>
            <p14:sldId id="266"/>
            <p14:sldId id="258"/>
            <p14:sldId id="259"/>
            <p14:sldId id="268"/>
            <p14:sldId id="260"/>
            <p14:sldId id="261"/>
            <p14:sldId id="267"/>
            <p14:sldId id="262"/>
            <p14:sldId id="264"/>
            <p14:sldId id="270"/>
            <p14:sldId id="271"/>
            <p14:sldId id="272"/>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2F2F2"/>
    <a:srgbClr val="F5F5F5"/>
    <a:srgbClr val="404040"/>
    <a:srgbClr val="D24726"/>
    <a:srgbClr val="FF9B45"/>
    <a:srgbClr val="DD462F"/>
    <a:srgbClr val="F8CFB6"/>
    <a:srgbClr val="F8C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82476" autoAdjust="0"/>
  </p:normalViewPr>
  <p:slideViewPr>
    <p:cSldViewPr snapToGrid="0">
      <p:cViewPr varScale="1">
        <p:scale>
          <a:sx n="96" d="100"/>
          <a:sy n="96" d="100"/>
        </p:scale>
        <p:origin x="121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5F181A1-EE90-48ED-A9C1-83228112D0AD}" type="datetime1">
              <a:rPr lang="it-IT" smtClean="0"/>
              <a:t>24/02/2025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it-IT" smtClean="0"/>
              <a:t>‹N›</a:t>
            </a:fld>
            <a:endParaRPr lang="it-IT"/>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2FE36-EE55-4AC0-A4CD-6D9A26FBC6DB}" type="datetime1">
              <a:rPr lang="it-IT" smtClean="0"/>
              <a:pPr/>
              <a:t>24/02/2025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it-IT" noProof="0" smtClean="0"/>
              <a:t>‹N›</a:t>
            </a:fld>
            <a:endParaRPr lang="it-IT"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DF61EA0F-A667-4B49-8422-0062BC55E249}" type="slidenum">
              <a:rPr lang="it-IT" smtClean="0"/>
              <a:t>1</a:t>
            </a:fld>
            <a:endParaRPr lang="it-IT"/>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F61EA0F-A667-4B49-8422-0062BC55E249}" type="slidenum">
              <a:rPr lang="it-IT" noProof="0" smtClean="0"/>
              <a:t>4</a:t>
            </a:fld>
            <a:endParaRPr lang="it-IT" noProof="0"/>
          </a:p>
        </p:txBody>
      </p:sp>
    </p:spTree>
    <p:extLst>
      <p:ext uri="{BB962C8B-B14F-4D97-AF65-F5344CB8AC3E}">
        <p14:creationId xmlns:p14="http://schemas.microsoft.com/office/powerpoint/2010/main" val="209226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F61EA0F-A667-4B49-8422-0062BC55E249}" type="slidenum">
              <a:rPr lang="it-IT" noProof="0" smtClean="0"/>
              <a:t>5</a:t>
            </a:fld>
            <a:endParaRPr lang="it-IT" noProof="0"/>
          </a:p>
        </p:txBody>
      </p:sp>
    </p:spTree>
    <p:extLst>
      <p:ext uri="{BB962C8B-B14F-4D97-AF65-F5344CB8AC3E}">
        <p14:creationId xmlns:p14="http://schemas.microsoft.com/office/powerpoint/2010/main" val="133260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F61EA0F-A667-4B49-8422-0062BC55E249}" type="slidenum">
              <a:rPr lang="it-IT" noProof="0" smtClean="0"/>
              <a:t>11</a:t>
            </a:fld>
            <a:endParaRPr lang="it-IT" noProof="0"/>
          </a:p>
        </p:txBody>
      </p:sp>
    </p:spTree>
    <p:extLst>
      <p:ext uri="{BB962C8B-B14F-4D97-AF65-F5344CB8AC3E}">
        <p14:creationId xmlns:p14="http://schemas.microsoft.com/office/powerpoint/2010/main" val="264035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F61EA0F-A667-4B49-8422-0062BC55E249}" type="slidenum">
              <a:rPr lang="it-IT" noProof="0" smtClean="0"/>
              <a:t>13</a:t>
            </a:fld>
            <a:endParaRPr lang="it-IT" noProof="0"/>
          </a:p>
        </p:txBody>
      </p:sp>
    </p:spTree>
    <p:extLst>
      <p:ext uri="{BB962C8B-B14F-4D97-AF65-F5344CB8AC3E}">
        <p14:creationId xmlns:p14="http://schemas.microsoft.com/office/powerpoint/2010/main" val="298241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4810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1643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3333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8317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954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08533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79516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1826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Rettangolo 6"/>
          <p:cNvSpPr/>
          <p:nvPr userDrawn="1"/>
        </p:nvSpPr>
        <p:spPr bwMode="blackWhite">
          <a:xfrm>
            <a:off x="254951" y="262786"/>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a:p>
        </p:txBody>
      </p:sp>
      <p:sp>
        <p:nvSpPr>
          <p:cNvPr id="2" name="Titolo 1"/>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884140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09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sp>
        <p:nvSpPr>
          <p:cNvPr id="9" name="Rettangolo 8"/>
          <p:cNvSpPr/>
          <p:nvPr userDrawn="1"/>
        </p:nvSpPr>
        <p:spPr>
          <a:xfrm>
            <a:off x="254953" y="26278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a:p>
        </p:txBody>
      </p:sp>
      <p:sp>
        <p:nvSpPr>
          <p:cNvPr id="10" name="Rettangolo 9"/>
          <p:cNvSpPr/>
          <p:nvPr userDrawn="1"/>
        </p:nvSpPr>
        <p:spPr bwMode="blackWhite">
          <a:xfrm>
            <a:off x="254951" y="262786"/>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noProof="0"/>
          </a:p>
        </p:txBody>
      </p:sp>
      <p:sp>
        <p:nvSpPr>
          <p:cNvPr id="2" name="Titolo 1"/>
          <p:cNvSpPr>
            <a:spLocks noGrp="1"/>
          </p:cNvSpPr>
          <p:nvPr>
            <p:ph type="title"/>
          </p:nvPr>
        </p:nvSpPr>
        <p:spPr>
          <a:xfrm>
            <a:off x="521208" y="1536192"/>
            <a:ext cx="6876288" cy="640080"/>
          </a:xfrm>
        </p:spPr>
        <p:txBody>
          <a:bodyPr rtlCol="0">
            <a:normAutofit/>
          </a:bodyPr>
          <a:lstStyle>
            <a:lvl1pPr>
              <a:defRPr sz="2700">
                <a:solidFill>
                  <a:schemeClr val="bg1"/>
                </a:solidFill>
              </a:defRPr>
            </a:lvl1pPr>
          </a:lstStyle>
          <a:p>
            <a:pPr rtl="0"/>
            <a:r>
              <a:rPr lang="it-IT" noProof="0"/>
              <a:t>Fare clic per modificare lo stile del titolo dello schema</a:t>
            </a:r>
          </a:p>
        </p:txBody>
      </p:sp>
      <p:sp>
        <p:nvSpPr>
          <p:cNvPr id="7" name="Segnaposto contenuto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1800" smtClean="0">
                <a:solidFill>
                  <a:schemeClr val="tx1">
                    <a:lumMod val="75000"/>
                    <a:lumOff val="25000"/>
                  </a:schemeClr>
                </a:solidFill>
                <a:latin typeface="+mj-lt"/>
              </a:defRPr>
            </a:lvl1pPr>
            <a:lvl2pPr>
              <a:defRPr lang="en-US" sz="900" dirty="0" smtClean="0">
                <a:solidFill>
                  <a:schemeClr val="tx1">
                    <a:lumMod val="75000"/>
                    <a:lumOff val="25000"/>
                  </a:schemeClr>
                </a:solidFill>
              </a:defRPr>
            </a:lvl2pPr>
            <a:lvl3pPr>
              <a:defRPr lang="en-US" sz="900" dirty="0" smtClean="0">
                <a:solidFill>
                  <a:schemeClr val="tx1">
                    <a:lumMod val="75000"/>
                    <a:lumOff val="25000"/>
                  </a:schemeClr>
                </a:solidFill>
              </a:defRPr>
            </a:lvl3pPr>
            <a:lvl4pPr>
              <a:defRPr lang="en-US" sz="900" dirty="0" smtClean="0">
                <a:solidFill>
                  <a:schemeClr val="tx1">
                    <a:lumMod val="75000"/>
                    <a:lumOff val="25000"/>
                  </a:schemeClr>
                </a:solidFill>
              </a:defRPr>
            </a:lvl4pPr>
            <a:lvl5pPr>
              <a:defRPr lang="en-US" sz="900" dirty="0">
                <a:solidFill>
                  <a:schemeClr val="tx1">
                    <a:lumMod val="75000"/>
                    <a:lumOff val="25000"/>
                  </a:schemeClr>
                </a:solidFill>
              </a:defRPr>
            </a:lvl5pPr>
          </a:lstStyle>
          <a:p>
            <a:pPr marL="0" lvl="0" indent="0" rtl="0">
              <a:lnSpc>
                <a:spcPct val="150000"/>
              </a:lnSpc>
              <a:spcBef>
                <a:spcPts val="750"/>
              </a:spcBef>
              <a:spcAft>
                <a:spcPts val="900"/>
              </a:spcAft>
              <a:buNone/>
            </a:pPr>
            <a:r>
              <a:rPr lang="it-IT" noProof="0"/>
              <a:t>Fare clic per modificare lo stile del titolo</a:t>
            </a:r>
          </a:p>
          <a:p>
            <a:pPr marL="0" lvl="1" indent="0" rtl="0">
              <a:lnSpc>
                <a:spcPct val="150000"/>
              </a:lnSpc>
              <a:spcBef>
                <a:spcPts val="750"/>
              </a:spcBef>
              <a:spcAft>
                <a:spcPts val="900"/>
              </a:spcAft>
              <a:buNone/>
            </a:pPr>
            <a:r>
              <a:rPr lang="it-IT" noProof="0"/>
              <a:t>Secondo livello</a:t>
            </a:r>
          </a:p>
          <a:p>
            <a:pPr marL="0" lvl="2" indent="0" rtl="0">
              <a:lnSpc>
                <a:spcPct val="150000"/>
              </a:lnSpc>
              <a:spcBef>
                <a:spcPts val="750"/>
              </a:spcBef>
              <a:spcAft>
                <a:spcPts val="900"/>
              </a:spcAft>
              <a:buNone/>
            </a:pPr>
            <a:r>
              <a:rPr lang="it-IT" noProof="0"/>
              <a:t>Terzo livello</a:t>
            </a:r>
          </a:p>
          <a:p>
            <a:pPr marL="0" lvl="3" indent="0" rtl="0">
              <a:lnSpc>
                <a:spcPct val="150000"/>
              </a:lnSpc>
              <a:spcBef>
                <a:spcPts val="750"/>
              </a:spcBef>
              <a:spcAft>
                <a:spcPts val="900"/>
              </a:spcAft>
              <a:buNone/>
            </a:pPr>
            <a:r>
              <a:rPr lang="it-IT" noProof="0"/>
              <a:t>Quarto livello</a:t>
            </a:r>
          </a:p>
          <a:p>
            <a:pPr marL="0" lvl="4" indent="0" rtl="0">
              <a:lnSpc>
                <a:spcPct val="150000"/>
              </a:lnSpc>
              <a:spcBef>
                <a:spcPts val="750"/>
              </a:spcBef>
              <a:spcAft>
                <a:spcPts val="900"/>
              </a:spcAft>
              <a:buNone/>
            </a:pPr>
            <a:r>
              <a:rPr lang="it-IT" noProof="0"/>
              <a:t>Quinto livello</a:t>
            </a:r>
          </a:p>
        </p:txBody>
      </p:sp>
    </p:spTree>
    <p:extLst>
      <p:ext uri="{BB962C8B-B14F-4D97-AF65-F5344CB8AC3E}">
        <p14:creationId xmlns:p14="http://schemas.microsoft.com/office/powerpoint/2010/main" val="133565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3225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5721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809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46085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994484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3757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8416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75504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715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6726147"/>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3663" r:id="rId19"/>
    <p:sldLayoutId id="2147484127"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audio" Target="../media/audio1.wav"/><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t/blu-royal-blue-sfondo-texture-37012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fr/illustrations/bleu-bleu-royal-arri%C3%A8re-plan-37012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it/blu-royal-blue-sfondo-texture-370127/"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mazon.fr/TTbaoz-Intellectuels-Aristochats-Cat-Personnaliser-Personnalisation/dp/B08GPF5R8M" TargetMode="External"/><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pixabay.com/fr/illustrations/bleu-bleu-royal-arri%C3%A8re-plan-3701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it/blu-royal-blue-sfondo-texture-370127/"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CasellaDiTesto 26">
            <a:extLst>
              <a:ext uri="{FF2B5EF4-FFF2-40B4-BE49-F238E27FC236}">
                <a16:creationId xmlns:a16="http://schemas.microsoft.com/office/drawing/2014/main" xmlns="" id="{57DE5918-A762-A537-C3B5-E049024F2BE2}"/>
              </a:ext>
            </a:extLst>
          </p:cNvPr>
          <p:cNvSpPr txBox="1"/>
          <p:nvPr/>
        </p:nvSpPr>
        <p:spPr>
          <a:xfrm>
            <a:off x="0" y="2365166"/>
            <a:ext cx="6895135" cy="3539430"/>
          </a:xfrm>
          <a:prstGeom prst="rect">
            <a:avLst/>
          </a:prstGeom>
          <a:noFill/>
        </p:spPr>
        <p:txBody>
          <a:bodyPr wrap="square" rtlCol="0">
            <a:spAutoFit/>
          </a:bodyPr>
          <a:lstStyle/>
          <a:p>
            <a:pPr lvl="1" algn="ctr"/>
            <a:r>
              <a:rPr lang="it-IT" sz="2800" dirty="0"/>
              <a:t>ISTITUTO OMNICOMPRENSIVO DI POLLA SCUOLA </a:t>
            </a:r>
            <a:r>
              <a:rPr lang="it-IT" sz="2800" dirty="0" err="1"/>
              <a:t>SCUOLA</a:t>
            </a:r>
            <a:r>
              <a:rPr lang="it-IT" sz="2800" dirty="0"/>
              <a:t> SECONDARIA DI 1 </a:t>
            </a:r>
            <a:r>
              <a:rPr lang="it-IT" sz="2800" dirty="0" smtClean="0"/>
              <a:t>GRADO «E. </a:t>
            </a:r>
            <a:r>
              <a:rPr lang="it-IT" sz="2800" dirty="0"/>
              <a:t>DE </a:t>
            </a:r>
            <a:r>
              <a:rPr lang="it-IT" sz="2800" dirty="0" smtClean="0"/>
              <a:t>AMICIS»                                            </a:t>
            </a:r>
            <a:r>
              <a:rPr lang="it-IT" sz="2800" dirty="0"/>
              <a:t>CLASSE 1°A                                                                                A. S. 2024/2025                                                                      </a:t>
            </a:r>
            <a:r>
              <a:rPr lang="it-IT" sz="2800" dirty="0" smtClean="0"/>
              <a:t>    «FAVOLIAMO»                          </a:t>
            </a:r>
            <a:r>
              <a:rPr lang="it-IT" sz="2800" dirty="0"/>
              <a:t>(LABORATORIO DI SCRITTURA CREATIVA)</a:t>
            </a: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64" y="2396836"/>
            <a:ext cx="4120478" cy="3309710"/>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applause.wav"/>
          </p:stSnd>
        </p:sndAc>
      </p:transition>
    </mc:Choice>
    <mc:Fallback xmlns="">
      <p:transition spd="slow">
        <p:fade/>
        <p:sndAc>
          <p:stSnd>
            <p:snd r:embed="rId5" name="applaus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7BFF8CE-C013-F366-AE43-420B433965B5}"/>
              </a:ext>
            </a:extLst>
          </p:cNvPr>
          <p:cNvSpPr>
            <a:spLocks noGrp="1"/>
          </p:cNvSpPr>
          <p:nvPr>
            <p:ph type="title"/>
          </p:nvPr>
        </p:nvSpPr>
        <p:spPr/>
        <p:txBody>
          <a:bodyPr/>
          <a:lstStyle/>
          <a:p>
            <a:endParaRPr lang="it-IT"/>
          </a:p>
        </p:txBody>
      </p:sp>
      <p:pic>
        <p:nvPicPr>
          <p:cNvPr id="10" name="Segnaposto contenuto 9">
            <a:extLst>
              <a:ext uri="{FF2B5EF4-FFF2-40B4-BE49-F238E27FC236}">
                <a16:creationId xmlns:a16="http://schemas.microsoft.com/office/drawing/2014/main" xmlns="" id="{AB752F8F-FEFF-A9C5-6570-BA388EC803B1}"/>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0" y="0"/>
            <a:ext cx="12192000" cy="8557146"/>
          </a:xfrm>
        </p:spPr>
      </p:pic>
      <p:sp>
        <p:nvSpPr>
          <p:cNvPr id="11" name="CasellaDiTesto 10">
            <a:extLst>
              <a:ext uri="{FF2B5EF4-FFF2-40B4-BE49-F238E27FC236}">
                <a16:creationId xmlns:a16="http://schemas.microsoft.com/office/drawing/2014/main" xmlns="" id="{390408DA-ED83-4492-99E3-BBD6E19CF3CE}"/>
              </a:ext>
            </a:extLst>
          </p:cNvPr>
          <p:cNvSpPr txBox="1"/>
          <p:nvPr/>
        </p:nvSpPr>
        <p:spPr>
          <a:xfrm>
            <a:off x="4884821" y="3275976"/>
            <a:ext cx="3031958" cy="1323439"/>
          </a:xfrm>
          <a:prstGeom prst="rect">
            <a:avLst/>
          </a:prstGeom>
          <a:noFill/>
        </p:spPr>
        <p:txBody>
          <a:bodyPr wrap="square" rtlCol="0">
            <a:spAutoFit/>
          </a:bodyPr>
          <a:lstStyle/>
          <a:p>
            <a:r>
              <a:rPr lang="it-IT" sz="4000" dirty="0">
                <a:solidFill>
                  <a:schemeClr val="bg1"/>
                </a:solidFill>
              </a:rPr>
              <a:t>MARICA MUGNOLO</a:t>
            </a:r>
          </a:p>
        </p:txBody>
      </p:sp>
      <p:sp>
        <p:nvSpPr>
          <p:cNvPr id="3" name="CasellaDiTesto 2"/>
          <p:cNvSpPr txBox="1"/>
          <p:nvPr/>
        </p:nvSpPr>
        <p:spPr>
          <a:xfrm>
            <a:off x="4628147" y="1576457"/>
            <a:ext cx="2847474" cy="707886"/>
          </a:xfrm>
          <a:prstGeom prst="rect">
            <a:avLst/>
          </a:prstGeom>
          <a:noFill/>
        </p:spPr>
        <p:txBody>
          <a:bodyPr wrap="square" rtlCol="0">
            <a:spAutoFit/>
          </a:bodyPr>
          <a:lstStyle/>
          <a:p>
            <a:pPr algn="ctr"/>
            <a:r>
              <a:rPr lang="it-IT" sz="4000" dirty="0" smtClean="0">
                <a:solidFill>
                  <a:schemeClr val="bg1"/>
                </a:solidFill>
              </a:rPr>
              <a:t>L’ALUNNA:</a:t>
            </a:r>
            <a:endParaRPr lang="it-IT" sz="4000" dirty="0">
              <a:solidFill>
                <a:schemeClr val="bg1"/>
              </a:solidFill>
            </a:endParaRPr>
          </a:p>
        </p:txBody>
      </p:sp>
    </p:spTree>
    <p:extLst>
      <p:ext uri="{BB962C8B-B14F-4D97-AF65-F5344CB8AC3E}">
        <p14:creationId xmlns:p14="http://schemas.microsoft.com/office/powerpoint/2010/main" val="420317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2068513-2B07-7678-7E4A-B381B175C48A}"/>
              </a:ext>
            </a:extLst>
          </p:cNvPr>
          <p:cNvSpPr>
            <a:spLocks noGrp="1"/>
          </p:cNvSpPr>
          <p:nvPr>
            <p:ph type="title"/>
          </p:nvPr>
        </p:nvSpPr>
        <p:spPr/>
        <p:txBody>
          <a:bodyPr>
            <a:normAutofit/>
          </a:bodyPr>
          <a:lstStyle/>
          <a:p>
            <a:r>
              <a:rPr lang="it-IT" dirty="0"/>
              <a:t>Il capibara e il gatto curioso</a:t>
            </a:r>
          </a:p>
        </p:txBody>
      </p:sp>
      <p:sp>
        <p:nvSpPr>
          <p:cNvPr id="3" name="Segnaposto contenuto 2">
            <a:extLst>
              <a:ext uri="{FF2B5EF4-FFF2-40B4-BE49-F238E27FC236}">
                <a16:creationId xmlns:a16="http://schemas.microsoft.com/office/drawing/2014/main" xmlns="" id="{248804B6-4D58-5E3A-2D9C-1F8D82B66956}"/>
              </a:ext>
            </a:extLst>
          </p:cNvPr>
          <p:cNvSpPr>
            <a:spLocks noGrp="1"/>
          </p:cNvSpPr>
          <p:nvPr>
            <p:ph idx="1"/>
          </p:nvPr>
        </p:nvSpPr>
        <p:spPr>
          <a:xfrm>
            <a:off x="368968" y="1488613"/>
            <a:ext cx="8654311" cy="5040524"/>
          </a:xfrm>
        </p:spPr>
        <p:txBody>
          <a:bodyPr>
            <a:noAutofit/>
          </a:bodyPr>
          <a:lstStyle/>
          <a:p>
            <a:r>
              <a:rPr lang="it-IT" sz="1600" dirty="0"/>
              <a:t>C’era una volta, in una tranquilla radura accanto a un fiume cristallino, un capibara di nome Peggy. Peggy era un animale pacato, che amava godersi le giornate in silenzio, osservando il mondo che lo circondava. Ogni mattina, si svegliava presto e si immergeva nell'acqua fresca del fiume, ascoltando il silenzio. Un giorno, mentre Peggy stava riposando al sole, un gatto vivace di nome Leo si avvicinò. Leo era sempre in movimento, saltellava da un posto all’altro, e non poteva fare a meno di parlare e chiedere: “Peggy, come fai a stare sempre così calmo?’’ Peggy sorrise e rispose: ‘’A volte è bello fermarsi, ascoltare il mondo e godersi la calma’’. Leo non capiva molto e scattò via. Ma mentre correva, Leo non si accorse di una bellissima farfalla che volava vicino a lui, né dell’arcobaleno che si stava formando nel cielo dopo una breve pioggia. Alla fine della giornata, Leo, stanco e un po’ triste, si avvicinò di nuovo a Peggy. ‘’Ho visto tante cose, ma non sono sicuro di averle davvero apprezzate. Peggy, avevi ragione. Non mi sono mai fermato per guardare davvero ciò che c’era intorno a </a:t>
            </a:r>
            <a:r>
              <a:rPr lang="it-IT" sz="1600" dirty="0" smtClean="0"/>
              <a:t>me’’. </a:t>
            </a:r>
            <a:r>
              <a:rPr lang="it-IT" sz="1600" dirty="0"/>
              <a:t>Da quel giorno, Leo imparò a fare delle pause. Ogni tanto, si fermava accanto a Peggy, si sedeva in silenzio e guardava il mondo con occhi nuovi, scoprendo tutte le meraviglie che prima gli sfuggivano.</a:t>
            </a:r>
          </a:p>
          <a:p>
            <a:endParaRPr lang="it-IT" sz="1600" dirty="0"/>
          </a:p>
          <a:p>
            <a:r>
              <a:rPr lang="it-IT" sz="1600" dirty="0"/>
              <a:t> Morale: «Ogni tanto fermarsi e apprezzare il silenzio ci aiuta a scoprire cose belle che altrimenti sfuggirebbero». </a:t>
            </a:r>
          </a:p>
        </p:txBody>
      </p:sp>
    </p:spTree>
    <p:extLst>
      <p:ext uri="{BB962C8B-B14F-4D97-AF65-F5344CB8AC3E}">
        <p14:creationId xmlns:p14="http://schemas.microsoft.com/office/powerpoint/2010/main" val="60877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994C398-D352-8607-16CE-21F9EC58EEBE}"/>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xmlns="" id="{DFEC5F6F-6F95-F291-2D2E-D56CC168DDF7}"/>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0" y="95534"/>
            <a:ext cx="12192000" cy="6858000"/>
          </a:xfrm>
        </p:spPr>
      </p:pic>
      <p:sp>
        <p:nvSpPr>
          <p:cNvPr id="7" name="CasellaDiTesto 6">
            <a:extLst>
              <a:ext uri="{FF2B5EF4-FFF2-40B4-BE49-F238E27FC236}">
                <a16:creationId xmlns:a16="http://schemas.microsoft.com/office/drawing/2014/main" xmlns="" id="{8B504BFF-4697-3CA6-FC1C-AEF201712300}"/>
              </a:ext>
            </a:extLst>
          </p:cNvPr>
          <p:cNvSpPr txBox="1"/>
          <p:nvPr/>
        </p:nvSpPr>
        <p:spPr>
          <a:xfrm>
            <a:off x="4138683" y="2493482"/>
            <a:ext cx="3914633" cy="2062103"/>
          </a:xfrm>
          <a:prstGeom prst="rect">
            <a:avLst/>
          </a:prstGeom>
          <a:noFill/>
        </p:spPr>
        <p:txBody>
          <a:bodyPr wrap="square" rtlCol="0">
            <a:spAutoFit/>
          </a:bodyPr>
          <a:lstStyle/>
          <a:p>
            <a:pPr algn="ctr"/>
            <a:r>
              <a:rPr lang="it-IT" sz="3200" dirty="0">
                <a:solidFill>
                  <a:schemeClr val="bg1"/>
                </a:solidFill>
              </a:rPr>
              <a:t>MIRIAM RADU                         AURORA CAPECE                  ANGELICA SARNO                   STELLA DE LIA </a:t>
            </a:r>
          </a:p>
        </p:txBody>
      </p:sp>
      <p:sp>
        <p:nvSpPr>
          <p:cNvPr id="3" name="CasellaDiTesto 2"/>
          <p:cNvSpPr txBox="1"/>
          <p:nvPr/>
        </p:nvSpPr>
        <p:spPr>
          <a:xfrm>
            <a:off x="4932946" y="1270000"/>
            <a:ext cx="2326106" cy="584775"/>
          </a:xfrm>
          <a:prstGeom prst="rect">
            <a:avLst/>
          </a:prstGeom>
          <a:noFill/>
        </p:spPr>
        <p:txBody>
          <a:bodyPr wrap="square" rtlCol="0">
            <a:spAutoFit/>
          </a:bodyPr>
          <a:lstStyle/>
          <a:p>
            <a:pPr algn="ctr"/>
            <a:r>
              <a:rPr lang="it-IT" sz="3200" dirty="0" smtClean="0">
                <a:solidFill>
                  <a:schemeClr val="bg1"/>
                </a:solidFill>
              </a:rPr>
              <a:t>LE ALUNNE:</a:t>
            </a:r>
            <a:endParaRPr lang="it-IT" sz="3200" dirty="0">
              <a:solidFill>
                <a:schemeClr val="bg1"/>
              </a:solidFill>
            </a:endParaRPr>
          </a:p>
        </p:txBody>
      </p:sp>
    </p:spTree>
    <p:extLst>
      <p:ext uri="{BB962C8B-B14F-4D97-AF65-F5344CB8AC3E}">
        <p14:creationId xmlns:p14="http://schemas.microsoft.com/office/powerpoint/2010/main" val="353364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473" y="4114800"/>
            <a:ext cx="12192000" cy="2743200"/>
            <a:chOff x="0" y="6172200"/>
            <a:chExt cx="18288000" cy="4114800"/>
          </a:xfrm>
        </p:grpSpPr>
        <p:pic>
          <p:nvPicPr>
            <p:cNvPr id="3" name="object 3"/>
            <p:cNvPicPr/>
            <p:nvPr/>
          </p:nvPicPr>
          <p:blipFill>
            <a:blip r:embed="rId3" cstate="print"/>
            <a:stretch>
              <a:fillRect/>
            </a:stretch>
          </p:blipFill>
          <p:spPr>
            <a:xfrm>
              <a:off x="0" y="8105016"/>
              <a:ext cx="18287999" cy="2181983"/>
            </a:xfrm>
            <a:prstGeom prst="rect">
              <a:avLst/>
            </a:prstGeom>
          </p:spPr>
        </p:pic>
        <p:pic>
          <p:nvPicPr>
            <p:cNvPr id="4" name="object 4"/>
            <p:cNvPicPr/>
            <p:nvPr/>
          </p:nvPicPr>
          <p:blipFill>
            <a:blip r:embed="rId4" cstate="print"/>
            <a:stretch>
              <a:fillRect/>
            </a:stretch>
          </p:blipFill>
          <p:spPr>
            <a:xfrm>
              <a:off x="14792662" y="7295728"/>
              <a:ext cx="3495337" cy="2991271"/>
            </a:xfrm>
            <a:prstGeom prst="rect">
              <a:avLst/>
            </a:prstGeom>
          </p:spPr>
        </p:pic>
        <p:pic>
          <p:nvPicPr>
            <p:cNvPr id="5" name="object 5"/>
            <p:cNvPicPr/>
            <p:nvPr/>
          </p:nvPicPr>
          <p:blipFill>
            <a:blip r:embed="rId5" cstate="print"/>
            <a:stretch>
              <a:fillRect/>
            </a:stretch>
          </p:blipFill>
          <p:spPr>
            <a:xfrm>
              <a:off x="0" y="6172200"/>
              <a:ext cx="3515727" cy="4114800"/>
            </a:xfrm>
            <a:prstGeom prst="rect">
              <a:avLst/>
            </a:prstGeom>
          </p:spPr>
        </p:pic>
      </p:grpSp>
      <p:pic>
        <p:nvPicPr>
          <p:cNvPr id="6" name="object 6"/>
          <p:cNvPicPr/>
          <p:nvPr/>
        </p:nvPicPr>
        <p:blipFill>
          <a:blip r:embed="rId6" cstate="print"/>
          <a:stretch>
            <a:fillRect/>
          </a:stretch>
        </p:blipFill>
        <p:spPr>
          <a:xfrm>
            <a:off x="10306605" y="0"/>
            <a:ext cx="1789882" cy="1064470"/>
          </a:xfrm>
          <a:prstGeom prst="rect">
            <a:avLst/>
          </a:prstGeom>
        </p:spPr>
      </p:pic>
      <p:sp>
        <p:nvSpPr>
          <p:cNvPr id="7" name="object 7"/>
          <p:cNvSpPr txBox="1"/>
          <p:nvPr/>
        </p:nvSpPr>
        <p:spPr>
          <a:xfrm>
            <a:off x="1186079" y="2567792"/>
            <a:ext cx="5741247" cy="3536908"/>
          </a:xfrm>
          <a:prstGeom prst="rect">
            <a:avLst/>
          </a:prstGeom>
        </p:spPr>
        <p:txBody>
          <a:bodyPr vert="horz" wrap="square" lIns="0" tIns="8043" rIns="0" bIns="0" rtlCol="0">
            <a:spAutoFit/>
          </a:bodyPr>
          <a:lstStyle/>
          <a:p>
            <a:pPr marL="8467" marR="3387" algn="ctr">
              <a:lnSpc>
                <a:spcPct val="117100"/>
              </a:lnSpc>
              <a:spcBef>
                <a:spcPts val="63"/>
              </a:spcBef>
            </a:pPr>
            <a:r>
              <a:rPr sz="2800" b="1" spc="-87" dirty="0">
                <a:latin typeface="Lucida Sans Unicode"/>
                <a:cs typeface="Lucida Sans Unicode"/>
              </a:rPr>
              <a:t>C’era</a:t>
            </a:r>
            <a:r>
              <a:rPr sz="2800" b="1" spc="-260" dirty="0">
                <a:latin typeface="Lucida Sans Unicode"/>
                <a:cs typeface="Lucida Sans Unicode"/>
              </a:rPr>
              <a:t> </a:t>
            </a:r>
            <a:r>
              <a:rPr sz="2800" b="1" dirty="0">
                <a:latin typeface="Lucida Sans Unicode"/>
                <a:cs typeface="Lucida Sans Unicode"/>
              </a:rPr>
              <a:t>una</a:t>
            </a:r>
            <a:r>
              <a:rPr sz="2800" b="1" spc="-257" dirty="0">
                <a:latin typeface="Lucida Sans Unicode"/>
                <a:cs typeface="Lucida Sans Unicode"/>
              </a:rPr>
              <a:t> </a:t>
            </a:r>
            <a:r>
              <a:rPr sz="2800" b="1" spc="-87" dirty="0">
                <a:latin typeface="Lucida Sans Unicode"/>
                <a:cs typeface="Lucida Sans Unicode"/>
              </a:rPr>
              <a:t>volta</a:t>
            </a:r>
            <a:r>
              <a:rPr sz="2800" b="1" spc="-257" dirty="0">
                <a:latin typeface="Lucida Sans Unicode"/>
                <a:cs typeface="Lucida Sans Unicode"/>
              </a:rPr>
              <a:t> </a:t>
            </a:r>
            <a:r>
              <a:rPr sz="2800" b="1" dirty="0">
                <a:latin typeface="Lucida Sans Unicode"/>
                <a:cs typeface="Lucida Sans Unicode"/>
              </a:rPr>
              <a:t>una</a:t>
            </a:r>
            <a:r>
              <a:rPr sz="2800" b="1" spc="-257" dirty="0">
                <a:latin typeface="Lucida Sans Unicode"/>
                <a:cs typeface="Lucida Sans Unicode"/>
              </a:rPr>
              <a:t> </a:t>
            </a:r>
            <a:r>
              <a:rPr sz="2800" b="1" spc="-107" dirty="0">
                <a:latin typeface="Lucida Sans Unicode"/>
                <a:cs typeface="Lucida Sans Unicode"/>
              </a:rPr>
              <a:t>famiglia</a:t>
            </a:r>
            <a:r>
              <a:rPr sz="2800" b="1" spc="-260" dirty="0">
                <a:latin typeface="Lucida Sans Unicode"/>
                <a:cs typeface="Lucida Sans Unicode"/>
              </a:rPr>
              <a:t> </a:t>
            </a:r>
            <a:r>
              <a:rPr sz="2800" b="1" spc="-187" dirty="0">
                <a:latin typeface="Lucida Sans Unicode"/>
                <a:cs typeface="Lucida Sans Unicode"/>
              </a:rPr>
              <a:t>di </a:t>
            </a:r>
            <a:r>
              <a:rPr sz="2800" b="1" spc="-167" dirty="0">
                <a:latin typeface="Lucida Sans Unicode"/>
                <a:cs typeface="Lucida Sans Unicode"/>
              </a:rPr>
              <a:t>volpi</a:t>
            </a:r>
            <a:r>
              <a:rPr sz="2800" b="1" spc="-257" dirty="0">
                <a:latin typeface="Lucida Sans Unicode"/>
                <a:cs typeface="Lucida Sans Unicode"/>
              </a:rPr>
              <a:t> </a:t>
            </a:r>
            <a:r>
              <a:rPr sz="2800" b="1" spc="-43" dirty="0">
                <a:latin typeface="Lucida Sans Unicode"/>
                <a:cs typeface="Lucida Sans Unicode"/>
              </a:rPr>
              <a:t>che</a:t>
            </a:r>
            <a:r>
              <a:rPr sz="2800" b="1" spc="-257" dirty="0">
                <a:latin typeface="Lucida Sans Unicode"/>
                <a:cs typeface="Lucida Sans Unicode"/>
              </a:rPr>
              <a:t> </a:t>
            </a:r>
            <a:r>
              <a:rPr sz="2800" b="1" spc="-57" dirty="0">
                <a:latin typeface="Lucida Sans Unicode"/>
                <a:cs typeface="Lucida Sans Unicode"/>
              </a:rPr>
              <a:t>viveva</a:t>
            </a:r>
            <a:r>
              <a:rPr sz="2800" b="1" spc="-257" dirty="0">
                <a:latin typeface="Lucida Sans Unicode"/>
                <a:cs typeface="Lucida Sans Unicode"/>
              </a:rPr>
              <a:t> </a:t>
            </a:r>
            <a:r>
              <a:rPr sz="2800" b="1" spc="-120" dirty="0">
                <a:latin typeface="Lucida Sans Unicode"/>
                <a:cs typeface="Lucida Sans Unicode"/>
              </a:rPr>
              <a:t>in</a:t>
            </a:r>
            <a:r>
              <a:rPr sz="2800" b="1" spc="-253" dirty="0">
                <a:latin typeface="Lucida Sans Unicode"/>
                <a:cs typeface="Lucida Sans Unicode"/>
              </a:rPr>
              <a:t> </a:t>
            </a:r>
            <a:r>
              <a:rPr sz="2800" b="1" spc="-57" dirty="0">
                <a:latin typeface="Lucida Sans Unicode"/>
                <a:cs typeface="Lucida Sans Unicode"/>
              </a:rPr>
              <a:t>un</a:t>
            </a:r>
            <a:r>
              <a:rPr sz="2800" b="1" spc="-257" dirty="0">
                <a:latin typeface="Lucida Sans Unicode"/>
                <a:cs typeface="Lucida Sans Unicode"/>
              </a:rPr>
              <a:t> </a:t>
            </a:r>
            <a:r>
              <a:rPr sz="2800" b="1" spc="-127" dirty="0" err="1">
                <a:latin typeface="Lucida Sans Unicode"/>
                <a:cs typeface="Lucida Sans Unicode"/>
              </a:rPr>
              <a:t>bosco</a:t>
            </a:r>
            <a:r>
              <a:rPr sz="2800" b="1" spc="-257" dirty="0">
                <a:latin typeface="Lucida Sans Unicode"/>
                <a:cs typeface="Lucida Sans Unicode"/>
              </a:rPr>
              <a:t> </a:t>
            </a:r>
            <a:r>
              <a:rPr sz="2800" b="1" spc="-33" dirty="0" smtClean="0">
                <a:latin typeface="Lucida Sans Unicode"/>
                <a:cs typeface="Lucida Sans Unicode"/>
              </a:rPr>
              <a:t>e</a:t>
            </a:r>
            <a:r>
              <a:rPr lang="it-IT" sz="2800" b="1" spc="-33" dirty="0" smtClean="0">
                <a:latin typeface="Lucida Sans Unicode"/>
                <a:cs typeface="Lucida Sans Unicode"/>
              </a:rPr>
              <a:t> che </a:t>
            </a:r>
            <a:r>
              <a:rPr sz="2800" b="1" spc="-33" dirty="0" smtClean="0">
                <a:latin typeface="Lucida Sans Unicode"/>
                <a:cs typeface="Lucida Sans Unicode"/>
              </a:rPr>
              <a:t> </a:t>
            </a:r>
            <a:r>
              <a:rPr sz="2800" b="1" spc="-33" dirty="0" err="1" smtClean="0">
                <a:latin typeface="Lucida Sans Unicode"/>
                <a:cs typeface="Lucida Sans Unicode"/>
              </a:rPr>
              <a:t>aveva</a:t>
            </a:r>
            <a:r>
              <a:rPr sz="2800" b="1" spc="-247" dirty="0" smtClean="0">
                <a:latin typeface="Lucida Sans Unicode"/>
                <a:cs typeface="Lucida Sans Unicode"/>
              </a:rPr>
              <a:t> </a:t>
            </a:r>
            <a:r>
              <a:rPr sz="2800" b="1" spc="-57" dirty="0">
                <a:latin typeface="Lucida Sans Unicode"/>
                <a:cs typeface="Lucida Sans Unicode"/>
              </a:rPr>
              <a:t>un</a:t>
            </a:r>
            <a:r>
              <a:rPr sz="2800" b="1" spc="-247" dirty="0">
                <a:latin typeface="Lucida Sans Unicode"/>
                <a:cs typeface="Lucida Sans Unicode"/>
              </a:rPr>
              <a:t> </a:t>
            </a:r>
            <a:r>
              <a:rPr sz="2800" b="1" spc="-123" dirty="0">
                <a:latin typeface="Lucida Sans Unicode"/>
                <a:cs typeface="Lucida Sans Unicode"/>
              </a:rPr>
              <a:t>cucciolo</a:t>
            </a:r>
            <a:r>
              <a:rPr sz="2800" b="1" spc="-247" dirty="0">
                <a:latin typeface="Lucida Sans Unicode"/>
                <a:cs typeface="Lucida Sans Unicode"/>
              </a:rPr>
              <a:t> </a:t>
            </a:r>
            <a:r>
              <a:rPr sz="2800" b="1" spc="-83" dirty="0">
                <a:latin typeface="Lucida Sans Unicode"/>
                <a:cs typeface="Lucida Sans Unicode"/>
              </a:rPr>
              <a:t>dal</a:t>
            </a:r>
            <a:r>
              <a:rPr sz="2800" b="1" spc="-247" dirty="0">
                <a:latin typeface="Lucida Sans Unicode"/>
                <a:cs typeface="Lucida Sans Unicode"/>
              </a:rPr>
              <a:t> </a:t>
            </a:r>
            <a:r>
              <a:rPr sz="2800" b="1" spc="-7" dirty="0">
                <a:latin typeface="Lucida Sans Unicode"/>
                <a:cs typeface="Lucida Sans Unicode"/>
              </a:rPr>
              <a:t>lungo </a:t>
            </a:r>
            <a:r>
              <a:rPr sz="2800" b="1" spc="-147" dirty="0">
                <a:latin typeface="Lucida Sans Unicode"/>
                <a:cs typeface="Lucida Sans Unicode"/>
              </a:rPr>
              <a:t>pelo</a:t>
            </a:r>
            <a:r>
              <a:rPr sz="2800" b="1" spc="-260" dirty="0">
                <a:latin typeface="Lucida Sans Unicode"/>
                <a:cs typeface="Lucida Sans Unicode"/>
              </a:rPr>
              <a:t> </a:t>
            </a:r>
            <a:r>
              <a:rPr sz="2800" b="1" spc="-147" dirty="0">
                <a:latin typeface="Lucida Sans Unicode"/>
                <a:cs typeface="Lucida Sans Unicode"/>
              </a:rPr>
              <a:t>rosso.</a:t>
            </a:r>
            <a:r>
              <a:rPr sz="2800" b="1" spc="-260" dirty="0">
                <a:latin typeface="Lucida Sans Unicode"/>
                <a:cs typeface="Lucida Sans Unicode"/>
              </a:rPr>
              <a:t> </a:t>
            </a:r>
            <a:r>
              <a:rPr sz="2800" b="1" spc="-7" dirty="0">
                <a:latin typeface="Lucida Sans Unicode"/>
                <a:cs typeface="Lucida Sans Unicode"/>
              </a:rPr>
              <a:t>Passavano</a:t>
            </a:r>
            <a:r>
              <a:rPr sz="2800" b="1" spc="-257" dirty="0">
                <a:latin typeface="Lucida Sans Unicode"/>
                <a:cs typeface="Lucida Sans Unicode"/>
              </a:rPr>
              <a:t> </a:t>
            </a:r>
            <a:r>
              <a:rPr sz="2800" b="1" spc="-193" dirty="0">
                <a:latin typeface="Lucida Sans Unicode"/>
                <a:cs typeface="Lucida Sans Unicode"/>
              </a:rPr>
              <a:t>i</a:t>
            </a:r>
            <a:r>
              <a:rPr sz="2800" b="1" spc="-260" dirty="0">
                <a:latin typeface="Lucida Sans Unicode"/>
                <a:cs typeface="Lucida Sans Unicode"/>
              </a:rPr>
              <a:t> </a:t>
            </a:r>
            <a:r>
              <a:rPr sz="2800" b="1" spc="-120" dirty="0">
                <a:latin typeface="Lucida Sans Unicode"/>
                <a:cs typeface="Lucida Sans Unicode"/>
              </a:rPr>
              <a:t>giorni</a:t>
            </a:r>
            <a:r>
              <a:rPr sz="2800" b="1" spc="-260" dirty="0">
                <a:latin typeface="Lucida Sans Unicode"/>
                <a:cs typeface="Lucida Sans Unicode"/>
              </a:rPr>
              <a:t> </a:t>
            </a:r>
            <a:r>
              <a:rPr sz="2800" b="1" spc="-33" dirty="0">
                <a:latin typeface="Lucida Sans Unicode"/>
                <a:cs typeface="Lucida Sans Unicode"/>
              </a:rPr>
              <a:t>e </a:t>
            </a:r>
            <a:r>
              <a:rPr sz="2800" b="1" spc="-193" dirty="0">
                <a:latin typeface="Lucida Sans Unicode"/>
                <a:cs typeface="Lucida Sans Unicode"/>
              </a:rPr>
              <a:t>il</a:t>
            </a:r>
            <a:r>
              <a:rPr sz="2800" b="1" spc="-250" dirty="0">
                <a:latin typeface="Lucida Sans Unicode"/>
                <a:cs typeface="Lucida Sans Unicode"/>
              </a:rPr>
              <a:t> </a:t>
            </a:r>
            <a:r>
              <a:rPr sz="2800" b="1" spc="-107" dirty="0">
                <a:latin typeface="Lucida Sans Unicode"/>
                <a:cs typeface="Lucida Sans Unicode"/>
              </a:rPr>
              <a:t>volpacchiotto</a:t>
            </a:r>
            <a:r>
              <a:rPr sz="2800" b="1" spc="-250" dirty="0">
                <a:latin typeface="Lucida Sans Unicode"/>
                <a:cs typeface="Lucida Sans Unicode"/>
              </a:rPr>
              <a:t> </a:t>
            </a:r>
            <a:r>
              <a:rPr sz="2800" b="1" spc="-7" dirty="0">
                <a:latin typeface="Lucida Sans Unicode"/>
                <a:cs typeface="Lucida Sans Unicode"/>
              </a:rPr>
              <a:t>diventava </a:t>
            </a:r>
            <a:r>
              <a:rPr sz="2800" b="1" spc="-97" dirty="0" err="1">
                <a:latin typeface="Lucida Sans Unicode"/>
                <a:cs typeface="Lucida Sans Unicode"/>
              </a:rPr>
              <a:t>sempre</a:t>
            </a:r>
            <a:r>
              <a:rPr sz="2800" b="1" spc="-257" dirty="0">
                <a:latin typeface="Lucida Sans Unicode"/>
                <a:cs typeface="Lucida Sans Unicode"/>
              </a:rPr>
              <a:t> </a:t>
            </a:r>
            <a:r>
              <a:rPr sz="2800" b="1" spc="217" dirty="0" smtClean="0">
                <a:latin typeface="Lucida Sans Unicode"/>
                <a:cs typeface="Lucida Sans Unicode"/>
              </a:rPr>
              <a:t>pi</a:t>
            </a:r>
            <a:r>
              <a:rPr lang="it-IT" sz="2800" b="1" spc="217" dirty="0">
                <a:latin typeface="Lucida Sans Unicode"/>
                <a:cs typeface="Lucida Sans Unicode"/>
              </a:rPr>
              <a:t>ù</a:t>
            </a:r>
            <a:r>
              <a:rPr sz="2800" b="1" spc="-257" dirty="0" smtClean="0">
                <a:latin typeface="Lucida Sans Unicode"/>
                <a:cs typeface="Lucida Sans Unicode"/>
              </a:rPr>
              <a:t> </a:t>
            </a:r>
            <a:r>
              <a:rPr sz="2800" b="1" spc="-100" dirty="0">
                <a:latin typeface="Lucida Sans Unicode"/>
                <a:cs typeface="Lucida Sans Unicode"/>
              </a:rPr>
              <a:t>curioso</a:t>
            </a:r>
            <a:r>
              <a:rPr sz="2800" b="1" spc="-253" dirty="0">
                <a:latin typeface="Lucida Sans Unicode"/>
                <a:cs typeface="Lucida Sans Unicode"/>
              </a:rPr>
              <a:t> </a:t>
            </a:r>
            <a:r>
              <a:rPr sz="2800" b="1" spc="-23" dirty="0">
                <a:latin typeface="Lucida Sans Unicode"/>
                <a:cs typeface="Lucida Sans Unicode"/>
              </a:rPr>
              <a:t>e</a:t>
            </a:r>
            <a:r>
              <a:rPr sz="2800" b="1" spc="-257" dirty="0">
                <a:latin typeface="Lucida Sans Unicode"/>
                <a:cs typeface="Lucida Sans Unicode"/>
              </a:rPr>
              <a:t> </a:t>
            </a:r>
            <a:r>
              <a:rPr sz="2800" b="1" spc="-7" dirty="0" err="1" smtClean="0">
                <a:latin typeface="Lucida Sans Unicode"/>
                <a:cs typeface="Lucida Sans Unicode"/>
              </a:rPr>
              <a:t>affamato</a:t>
            </a:r>
            <a:r>
              <a:rPr lang="it-IT" sz="2800" b="1" spc="-7" dirty="0" smtClean="0">
                <a:latin typeface="Lucida Sans Unicode"/>
                <a:cs typeface="Lucida Sans Unicode"/>
              </a:rPr>
              <a:t>,</a:t>
            </a:r>
            <a:r>
              <a:rPr sz="2800" b="1" spc="-7" dirty="0" smtClean="0">
                <a:latin typeface="Lucida Sans Unicode"/>
                <a:cs typeface="Lucida Sans Unicode"/>
              </a:rPr>
              <a:t> </a:t>
            </a:r>
            <a:r>
              <a:rPr sz="2800" b="1" spc="-47" dirty="0">
                <a:latin typeface="Lucida Sans Unicode"/>
                <a:cs typeface="Lucida Sans Unicode"/>
              </a:rPr>
              <a:t>perché</a:t>
            </a:r>
            <a:r>
              <a:rPr sz="2800" b="1" spc="-263" dirty="0">
                <a:latin typeface="Lucida Sans Unicode"/>
                <a:cs typeface="Lucida Sans Unicode"/>
              </a:rPr>
              <a:t> </a:t>
            </a:r>
            <a:r>
              <a:rPr sz="2800" b="1" spc="-97" dirty="0">
                <a:latin typeface="Lucida Sans Unicode"/>
                <a:cs typeface="Lucida Sans Unicode"/>
              </a:rPr>
              <a:t>non</a:t>
            </a:r>
            <a:r>
              <a:rPr sz="2800" b="1" spc="-263" dirty="0">
                <a:latin typeface="Lucida Sans Unicode"/>
                <a:cs typeface="Lucida Sans Unicode"/>
              </a:rPr>
              <a:t> </a:t>
            </a:r>
            <a:r>
              <a:rPr sz="2800" b="1" spc="-169" dirty="0">
                <a:latin typeface="Lucida Sans Unicode"/>
                <a:cs typeface="Lucida Sans Unicode"/>
              </a:rPr>
              <a:t>gli</a:t>
            </a:r>
            <a:r>
              <a:rPr sz="2800" b="1" spc="-263" dirty="0">
                <a:latin typeface="Lucida Sans Unicode"/>
                <a:cs typeface="Lucida Sans Unicode"/>
              </a:rPr>
              <a:t> </a:t>
            </a:r>
            <a:r>
              <a:rPr sz="2800" b="1" dirty="0">
                <a:latin typeface="Lucida Sans Unicode"/>
                <a:cs typeface="Lucida Sans Unicode"/>
              </a:rPr>
              <a:t>bastava</a:t>
            </a:r>
            <a:r>
              <a:rPr sz="2800" b="1" spc="-260" dirty="0">
                <a:latin typeface="Lucida Sans Unicode"/>
                <a:cs typeface="Lucida Sans Unicode"/>
              </a:rPr>
              <a:t> </a:t>
            </a:r>
            <a:r>
              <a:rPr sz="2800" b="1" spc="-193" dirty="0">
                <a:latin typeface="Lucida Sans Unicode"/>
                <a:cs typeface="Lucida Sans Unicode"/>
              </a:rPr>
              <a:t>il</a:t>
            </a:r>
            <a:r>
              <a:rPr sz="2800" b="1" spc="-263" dirty="0">
                <a:latin typeface="Lucida Sans Unicode"/>
                <a:cs typeface="Lucida Sans Unicode"/>
              </a:rPr>
              <a:t> </a:t>
            </a:r>
            <a:r>
              <a:rPr sz="2800" b="1" spc="-13" dirty="0">
                <a:latin typeface="Lucida Sans Unicode"/>
                <a:cs typeface="Lucida Sans Unicode"/>
              </a:rPr>
              <a:t>cibo </a:t>
            </a:r>
            <a:r>
              <a:rPr sz="2800" b="1" spc="-43" dirty="0">
                <a:latin typeface="Lucida Sans Unicode"/>
                <a:cs typeface="Lucida Sans Unicode"/>
              </a:rPr>
              <a:t>che</a:t>
            </a:r>
            <a:r>
              <a:rPr sz="2800" b="1" spc="-260" dirty="0">
                <a:latin typeface="Lucida Sans Unicode"/>
                <a:cs typeface="Lucida Sans Unicode"/>
              </a:rPr>
              <a:t> </a:t>
            </a:r>
            <a:r>
              <a:rPr sz="2800" b="1" spc="-169" dirty="0">
                <a:latin typeface="Lucida Sans Unicode"/>
                <a:cs typeface="Lucida Sans Unicode"/>
              </a:rPr>
              <a:t>gli</a:t>
            </a:r>
            <a:r>
              <a:rPr sz="2800" b="1" spc="-260" dirty="0">
                <a:latin typeface="Lucida Sans Unicode"/>
                <a:cs typeface="Lucida Sans Unicode"/>
              </a:rPr>
              <a:t> </a:t>
            </a:r>
            <a:r>
              <a:rPr sz="2800" b="1" spc="-47" dirty="0">
                <a:latin typeface="Lucida Sans Unicode"/>
                <a:cs typeface="Lucida Sans Unicode"/>
              </a:rPr>
              <a:t>davano</a:t>
            </a:r>
            <a:r>
              <a:rPr sz="2800" b="1" spc="-260" dirty="0">
                <a:latin typeface="Lucida Sans Unicode"/>
                <a:cs typeface="Lucida Sans Unicode"/>
              </a:rPr>
              <a:t> </a:t>
            </a:r>
            <a:r>
              <a:rPr sz="2800" b="1" spc="-193" dirty="0">
                <a:latin typeface="Lucida Sans Unicode"/>
                <a:cs typeface="Lucida Sans Unicode"/>
              </a:rPr>
              <a:t>i</a:t>
            </a:r>
            <a:r>
              <a:rPr sz="2800" b="1" spc="-257" dirty="0">
                <a:latin typeface="Lucida Sans Unicode"/>
                <a:cs typeface="Lucida Sans Unicode"/>
              </a:rPr>
              <a:t> </a:t>
            </a:r>
            <a:r>
              <a:rPr sz="2800" b="1" spc="-127" dirty="0" err="1">
                <a:latin typeface="Lucida Sans Unicode"/>
                <a:cs typeface="Lucida Sans Unicode"/>
              </a:rPr>
              <a:t>suoi</a:t>
            </a:r>
            <a:r>
              <a:rPr sz="2800" b="1" spc="-260" dirty="0">
                <a:latin typeface="Lucida Sans Unicode"/>
                <a:cs typeface="Lucida Sans Unicode"/>
              </a:rPr>
              <a:t> </a:t>
            </a:r>
            <a:r>
              <a:rPr sz="2800" b="1" spc="-7" dirty="0" err="1">
                <a:latin typeface="Lucida Sans Unicode"/>
                <a:cs typeface="Lucida Sans Unicode"/>
              </a:rPr>
              <a:t>genito</a:t>
            </a:r>
            <a:r>
              <a:rPr lang="it-IT" sz="2800" b="1" spc="-7" dirty="0" err="1">
                <a:latin typeface="Lucida Sans Unicode"/>
                <a:cs typeface="Lucida Sans Unicode"/>
              </a:rPr>
              <a:t>ri</a:t>
            </a:r>
            <a:r>
              <a:rPr lang="it-IT" sz="2800" b="1" spc="-7" dirty="0">
                <a:latin typeface="Lucida Sans Unicode"/>
                <a:cs typeface="Lucida Sans Unicode"/>
              </a:rPr>
              <a:t>.</a:t>
            </a:r>
            <a:endParaRPr sz="2800" b="1" dirty="0">
              <a:latin typeface="Lucida Sans Unicode"/>
              <a:cs typeface="Lucida Sans Unicode"/>
            </a:endParaRPr>
          </a:p>
        </p:txBody>
      </p:sp>
      <p:pic>
        <p:nvPicPr>
          <p:cNvPr id="8" name="object 8"/>
          <p:cNvPicPr/>
          <p:nvPr/>
        </p:nvPicPr>
        <p:blipFill>
          <a:blip r:embed="rId7" cstate="print"/>
          <a:stretch>
            <a:fillRect/>
          </a:stretch>
        </p:blipFill>
        <p:spPr>
          <a:xfrm>
            <a:off x="7909967" y="1486331"/>
            <a:ext cx="3579510" cy="3494410"/>
          </a:xfrm>
          <a:prstGeom prst="rect">
            <a:avLst/>
          </a:prstGeom>
        </p:spPr>
      </p:pic>
      <p:sp>
        <p:nvSpPr>
          <p:cNvPr id="11" name="CasellaDiTesto 10">
            <a:extLst>
              <a:ext uri="{FF2B5EF4-FFF2-40B4-BE49-F238E27FC236}">
                <a16:creationId xmlns:a16="http://schemas.microsoft.com/office/drawing/2014/main" xmlns="" id="{F760B030-2C25-5843-7CD2-A60E34D48014}"/>
              </a:ext>
            </a:extLst>
          </p:cNvPr>
          <p:cNvSpPr txBox="1"/>
          <p:nvPr/>
        </p:nvSpPr>
        <p:spPr>
          <a:xfrm>
            <a:off x="1508372" y="532235"/>
            <a:ext cx="4129548" cy="584775"/>
          </a:xfrm>
          <a:prstGeom prst="rect">
            <a:avLst/>
          </a:prstGeom>
          <a:noFill/>
        </p:spPr>
        <p:txBody>
          <a:bodyPr wrap="square" rtlCol="0">
            <a:spAutoFit/>
          </a:bodyPr>
          <a:lstStyle/>
          <a:p>
            <a:pPr algn="ctr"/>
            <a:r>
              <a:rPr lang="it-IT" sz="3200" b="1" dirty="0"/>
              <a:t>La volpe </a:t>
            </a:r>
            <a:r>
              <a:rPr lang="it-IT" sz="3200" b="1" dirty="0" smtClean="0"/>
              <a:t>affamata</a:t>
            </a:r>
            <a:endParaRPr lang="it-IT"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21085" y="5092277"/>
            <a:ext cx="4768849" cy="1371599"/>
          </a:xfrm>
          <a:prstGeom prst="rect">
            <a:avLst/>
          </a:prstGeom>
        </p:spPr>
      </p:pic>
      <p:pic>
        <p:nvPicPr>
          <p:cNvPr id="3" name="object 3"/>
          <p:cNvPicPr/>
          <p:nvPr/>
        </p:nvPicPr>
        <p:blipFill>
          <a:blip r:embed="rId3" cstate="print"/>
          <a:stretch>
            <a:fillRect/>
          </a:stretch>
        </p:blipFill>
        <p:spPr>
          <a:xfrm>
            <a:off x="0" y="1"/>
            <a:ext cx="4604773" cy="1371599"/>
          </a:xfrm>
          <a:prstGeom prst="rect">
            <a:avLst/>
          </a:prstGeom>
        </p:spPr>
      </p:pic>
      <p:sp>
        <p:nvSpPr>
          <p:cNvPr id="4" name="object 4"/>
          <p:cNvSpPr txBox="1"/>
          <p:nvPr/>
        </p:nvSpPr>
        <p:spPr>
          <a:xfrm>
            <a:off x="4463493" y="581912"/>
            <a:ext cx="7102687" cy="4653283"/>
          </a:xfrm>
          <a:prstGeom prst="rect">
            <a:avLst/>
          </a:prstGeom>
        </p:spPr>
        <p:txBody>
          <a:bodyPr vert="horz" wrap="square" lIns="0" tIns="8467" rIns="0" bIns="0" rtlCol="0">
            <a:spAutoFit/>
          </a:bodyPr>
          <a:lstStyle/>
          <a:p>
            <a:pPr marL="184159" marR="179079" algn="ctr">
              <a:lnSpc>
                <a:spcPct val="115599"/>
              </a:lnSpc>
              <a:spcBef>
                <a:spcPts val="67"/>
              </a:spcBef>
            </a:pPr>
            <a:r>
              <a:rPr sz="2900" b="1" spc="-147" dirty="0">
                <a:solidFill>
                  <a:srgbClr val="000000"/>
                </a:solidFill>
                <a:latin typeface="Arial Black"/>
                <a:cs typeface="Arial Black"/>
              </a:rPr>
              <a:t>Un</a:t>
            </a:r>
            <a:r>
              <a:rPr sz="2900" b="1" spc="-207" dirty="0">
                <a:solidFill>
                  <a:srgbClr val="000000"/>
                </a:solidFill>
                <a:latin typeface="Arial Black"/>
                <a:cs typeface="Arial Black"/>
              </a:rPr>
              <a:t> </a:t>
            </a:r>
            <a:r>
              <a:rPr sz="2900" b="1" spc="-123" dirty="0">
                <a:solidFill>
                  <a:srgbClr val="000000"/>
                </a:solidFill>
                <a:latin typeface="Arial Black"/>
                <a:cs typeface="Arial Black"/>
              </a:rPr>
              <a:t>giorno</a:t>
            </a:r>
            <a:r>
              <a:rPr sz="2900" b="1" spc="-203" dirty="0">
                <a:solidFill>
                  <a:srgbClr val="000000"/>
                </a:solidFill>
                <a:latin typeface="Arial Black"/>
                <a:cs typeface="Arial Black"/>
              </a:rPr>
              <a:t> </a:t>
            </a:r>
            <a:r>
              <a:rPr sz="2900" b="1" spc="-147" dirty="0">
                <a:solidFill>
                  <a:srgbClr val="000000"/>
                </a:solidFill>
                <a:latin typeface="Arial Black"/>
                <a:cs typeface="Arial Black"/>
              </a:rPr>
              <a:t>la</a:t>
            </a:r>
            <a:r>
              <a:rPr sz="2900" b="1" spc="-203" dirty="0">
                <a:solidFill>
                  <a:srgbClr val="000000"/>
                </a:solidFill>
                <a:latin typeface="Arial Black"/>
                <a:cs typeface="Arial Black"/>
              </a:rPr>
              <a:t> </a:t>
            </a:r>
            <a:r>
              <a:rPr sz="2900" b="1" spc="-150" dirty="0">
                <a:solidFill>
                  <a:srgbClr val="000000"/>
                </a:solidFill>
                <a:latin typeface="Arial Black"/>
                <a:cs typeface="Arial Black"/>
              </a:rPr>
              <a:t>volpe</a:t>
            </a:r>
            <a:r>
              <a:rPr sz="2900" b="1" spc="-207" dirty="0">
                <a:solidFill>
                  <a:srgbClr val="000000"/>
                </a:solidFill>
                <a:latin typeface="Arial Black"/>
                <a:cs typeface="Arial Black"/>
              </a:rPr>
              <a:t> </a:t>
            </a:r>
            <a:r>
              <a:rPr sz="2900" b="1" spc="-247" dirty="0">
                <a:solidFill>
                  <a:srgbClr val="000000"/>
                </a:solidFill>
                <a:latin typeface="Arial Black"/>
                <a:cs typeface="Arial Black"/>
              </a:rPr>
              <a:t>decise</a:t>
            </a:r>
            <a:r>
              <a:rPr sz="2900" b="1" spc="-203" dirty="0">
                <a:solidFill>
                  <a:srgbClr val="000000"/>
                </a:solidFill>
                <a:latin typeface="Arial Black"/>
                <a:cs typeface="Arial Black"/>
              </a:rPr>
              <a:t> </a:t>
            </a:r>
            <a:r>
              <a:rPr sz="2900" b="1" spc="-107" dirty="0">
                <a:solidFill>
                  <a:srgbClr val="000000"/>
                </a:solidFill>
                <a:latin typeface="Arial Black"/>
                <a:cs typeface="Arial Black"/>
              </a:rPr>
              <a:t>di</a:t>
            </a:r>
            <a:r>
              <a:rPr sz="2900" b="1" spc="-203" dirty="0">
                <a:solidFill>
                  <a:srgbClr val="000000"/>
                </a:solidFill>
                <a:latin typeface="Arial Black"/>
                <a:cs typeface="Arial Black"/>
              </a:rPr>
              <a:t> </a:t>
            </a:r>
            <a:r>
              <a:rPr sz="2900" b="1" spc="-133" dirty="0">
                <a:solidFill>
                  <a:srgbClr val="000000"/>
                </a:solidFill>
                <a:latin typeface="Arial Black"/>
                <a:cs typeface="Arial Black"/>
              </a:rPr>
              <a:t>andare</a:t>
            </a:r>
            <a:r>
              <a:rPr sz="2900" b="1" spc="-207" dirty="0">
                <a:solidFill>
                  <a:srgbClr val="000000"/>
                </a:solidFill>
                <a:latin typeface="Arial Black"/>
                <a:cs typeface="Arial Black"/>
              </a:rPr>
              <a:t> </a:t>
            </a:r>
            <a:r>
              <a:rPr sz="2900" b="1" spc="-227" dirty="0">
                <a:solidFill>
                  <a:srgbClr val="000000"/>
                </a:solidFill>
                <a:latin typeface="Arial Black"/>
                <a:cs typeface="Arial Black"/>
              </a:rPr>
              <a:t>a </a:t>
            </a:r>
            <a:r>
              <a:rPr sz="2900" b="1" spc="-133" dirty="0">
                <a:solidFill>
                  <a:srgbClr val="000000"/>
                </a:solidFill>
                <a:latin typeface="Arial Black"/>
                <a:cs typeface="Arial Black"/>
              </a:rPr>
              <a:t>procurarsi</a:t>
            </a:r>
            <a:r>
              <a:rPr sz="2900" b="1" spc="-210" dirty="0">
                <a:solidFill>
                  <a:srgbClr val="000000"/>
                </a:solidFill>
                <a:latin typeface="Arial Black"/>
                <a:cs typeface="Arial Black"/>
              </a:rPr>
              <a:t> </a:t>
            </a:r>
            <a:r>
              <a:rPr sz="2900" b="1" spc="-93" dirty="0">
                <a:solidFill>
                  <a:srgbClr val="000000"/>
                </a:solidFill>
                <a:latin typeface="Arial Black"/>
                <a:cs typeface="Arial Black"/>
              </a:rPr>
              <a:t>il</a:t>
            </a:r>
            <a:r>
              <a:rPr sz="2900" b="1" spc="-207" dirty="0">
                <a:solidFill>
                  <a:srgbClr val="000000"/>
                </a:solidFill>
                <a:latin typeface="Arial Black"/>
                <a:cs typeface="Arial Black"/>
              </a:rPr>
              <a:t> </a:t>
            </a:r>
            <a:r>
              <a:rPr sz="2900" b="1" spc="-203" dirty="0">
                <a:solidFill>
                  <a:srgbClr val="000000"/>
                </a:solidFill>
                <a:latin typeface="Arial Black"/>
                <a:cs typeface="Arial Black"/>
              </a:rPr>
              <a:t>cibo</a:t>
            </a:r>
            <a:r>
              <a:rPr sz="2900" b="1" spc="-207" dirty="0">
                <a:solidFill>
                  <a:srgbClr val="000000"/>
                </a:solidFill>
                <a:latin typeface="Arial Black"/>
                <a:cs typeface="Arial Black"/>
              </a:rPr>
              <a:t> </a:t>
            </a:r>
            <a:r>
              <a:rPr sz="2900" b="1" spc="-160" dirty="0">
                <a:solidFill>
                  <a:srgbClr val="000000"/>
                </a:solidFill>
                <a:latin typeface="Arial Black"/>
                <a:cs typeface="Arial Black"/>
              </a:rPr>
              <a:t>da</a:t>
            </a:r>
            <a:r>
              <a:rPr sz="2900" b="1" spc="-210" dirty="0">
                <a:solidFill>
                  <a:srgbClr val="000000"/>
                </a:solidFill>
                <a:latin typeface="Arial Black"/>
                <a:cs typeface="Arial Black"/>
              </a:rPr>
              <a:t> </a:t>
            </a:r>
            <a:r>
              <a:rPr sz="2900" b="1" spc="-187" dirty="0">
                <a:solidFill>
                  <a:srgbClr val="000000"/>
                </a:solidFill>
                <a:latin typeface="Arial Black"/>
                <a:cs typeface="Arial Black"/>
              </a:rPr>
              <a:t>sola.</a:t>
            </a:r>
            <a:r>
              <a:rPr sz="2900" b="1" spc="-207" dirty="0">
                <a:solidFill>
                  <a:srgbClr val="000000"/>
                </a:solidFill>
                <a:latin typeface="Arial Black"/>
                <a:cs typeface="Arial Black"/>
              </a:rPr>
              <a:t> </a:t>
            </a:r>
            <a:r>
              <a:rPr sz="2900" b="1" spc="-143" dirty="0">
                <a:solidFill>
                  <a:srgbClr val="000000"/>
                </a:solidFill>
                <a:latin typeface="Arial Black"/>
                <a:cs typeface="Arial Black"/>
              </a:rPr>
              <a:t>Dopo</a:t>
            </a:r>
            <a:r>
              <a:rPr sz="2900" b="1" spc="-207" dirty="0">
                <a:solidFill>
                  <a:srgbClr val="000000"/>
                </a:solidFill>
                <a:latin typeface="Arial Black"/>
                <a:cs typeface="Arial Black"/>
              </a:rPr>
              <a:t> </a:t>
            </a:r>
            <a:r>
              <a:rPr sz="2900" b="1" spc="-13" dirty="0">
                <a:solidFill>
                  <a:srgbClr val="000000"/>
                </a:solidFill>
                <a:latin typeface="Arial Black"/>
                <a:cs typeface="Arial Black"/>
              </a:rPr>
              <a:t>aver </a:t>
            </a:r>
            <a:r>
              <a:rPr sz="2900" b="1" spc="-143" dirty="0">
                <a:solidFill>
                  <a:srgbClr val="000000"/>
                </a:solidFill>
                <a:latin typeface="Arial Black"/>
                <a:cs typeface="Arial Black"/>
              </a:rPr>
              <a:t>camminato</a:t>
            </a:r>
            <a:r>
              <a:rPr sz="2900" b="1" spc="-213" dirty="0">
                <a:solidFill>
                  <a:srgbClr val="000000"/>
                </a:solidFill>
                <a:latin typeface="Arial Black"/>
                <a:cs typeface="Arial Black"/>
              </a:rPr>
              <a:t> </a:t>
            </a:r>
            <a:r>
              <a:rPr sz="2900" b="1" spc="-193" dirty="0">
                <a:solidFill>
                  <a:srgbClr val="000000"/>
                </a:solidFill>
                <a:latin typeface="Arial Black"/>
                <a:cs typeface="Arial Black"/>
              </a:rPr>
              <a:t>a</a:t>
            </a:r>
            <a:r>
              <a:rPr sz="2900" b="1" spc="-210" dirty="0">
                <a:solidFill>
                  <a:srgbClr val="000000"/>
                </a:solidFill>
                <a:latin typeface="Arial Black"/>
                <a:cs typeface="Arial Black"/>
              </a:rPr>
              <a:t> </a:t>
            </a:r>
            <a:r>
              <a:rPr sz="2900" b="1" spc="-130" dirty="0" err="1" smtClean="0">
                <a:solidFill>
                  <a:srgbClr val="000000"/>
                </a:solidFill>
                <a:latin typeface="Arial Black"/>
                <a:cs typeface="Arial Black"/>
              </a:rPr>
              <a:t>lungo</a:t>
            </a:r>
            <a:r>
              <a:rPr lang="it-IT" sz="2900" b="1" spc="-130" dirty="0" smtClean="0">
                <a:solidFill>
                  <a:srgbClr val="000000"/>
                </a:solidFill>
                <a:latin typeface="Arial Black"/>
                <a:cs typeface="Arial Black"/>
              </a:rPr>
              <a:t>,</a:t>
            </a:r>
            <a:r>
              <a:rPr sz="2900" b="1" spc="-213" dirty="0" smtClean="0">
                <a:solidFill>
                  <a:srgbClr val="000000"/>
                </a:solidFill>
                <a:latin typeface="Arial Black"/>
                <a:cs typeface="Arial Black"/>
              </a:rPr>
              <a:t> </a:t>
            </a:r>
            <a:r>
              <a:rPr sz="2900" b="1" spc="-93" dirty="0">
                <a:solidFill>
                  <a:srgbClr val="000000"/>
                </a:solidFill>
                <a:latin typeface="Arial Black"/>
                <a:cs typeface="Arial Black"/>
              </a:rPr>
              <a:t>trovò</a:t>
            </a:r>
            <a:r>
              <a:rPr sz="2900" b="1" spc="-210" dirty="0">
                <a:solidFill>
                  <a:srgbClr val="000000"/>
                </a:solidFill>
                <a:latin typeface="Arial Black"/>
                <a:cs typeface="Arial Black"/>
              </a:rPr>
              <a:t> </a:t>
            </a:r>
            <a:r>
              <a:rPr sz="2900" b="1" spc="-17" dirty="0">
                <a:solidFill>
                  <a:srgbClr val="000000"/>
                </a:solidFill>
                <a:latin typeface="Arial Black"/>
                <a:cs typeface="Arial Black"/>
              </a:rPr>
              <a:t>una</a:t>
            </a:r>
            <a:endParaRPr sz="2900" b="1" dirty="0">
              <a:solidFill>
                <a:srgbClr val="000000"/>
              </a:solidFill>
              <a:latin typeface="Arial Black"/>
              <a:cs typeface="Arial Black"/>
            </a:endParaRPr>
          </a:p>
          <a:p>
            <a:pPr marL="8467" marR="3387" algn="ctr">
              <a:lnSpc>
                <a:spcPct val="115599"/>
              </a:lnSpc>
              <a:spcBef>
                <a:spcPts val="3"/>
              </a:spcBef>
            </a:pPr>
            <a:r>
              <a:rPr sz="2900" b="1" spc="-87" dirty="0">
                <a:solidFill>
                  <a:srgbClr val="000000"/>
                </a:solidFill>
                <a:latin typeface="Arial Black"/>
                <a:cs typeface="Arial Black"/>
              </a:rPr>
              <a:t>fattoria</a:t>
            </a:r>
            <a:r>
              <a:rPr sz="2900" b="1" spc="-200" dirty="0">
                <a:solidFill>
                  <a:srgbClr val="000000"/>
                </a:solidFill>
                <a:latin typeface="Arial Black"/>
                <a:cs typeface="Arial Black"/>
              </a:rPr>
              <a:t> </a:t>
            </a:r>
            <a:r>
              <a:rPr sz="2900" b="1" spc="-169" dirty="0">
                <a:solidFill>
                  <a:srgbClr val="000000"/>
                </a:solidFill>
                <a:latin typeface="Arial Black"/>
                <a:cs typeface="Arial Black"/>
              </a:rPr>
              <a:t>dove</a:t>
            </a:r>
            <a:r>
              <a:rPr sz="2900" b="1" spc="-200" dirty="0">
                <a:solidFill>
                  <a:srgbClr val="000000"/>
                </a:solidFill>
                <a:latin typeface="Arial Black"/>
                <a:cs typeface="Arial Black"/>
              </a:rPr>
              <a:t> </a:t>
            </a:r>
            <a:r>
              <a:rPr sz="2900" b="1" spc="-163" dirty="0">
                <a:solidFill>
                  <a:srgbClr val="000000"/>
                </a:solidFill>
                <a:latin typeface="Arial Black"/>
                <a:cs typeface="Arial Black"/>
              </a:rPr>
              <a:t>c'erano</a:t>
            </a:r>
            <a:r>
              <a:rPr sz="2900" b="1" spc="-200" dirty="0">
                <a:solidFill>
                  <a:srgbClr val="000000"/>
                </a:solidFill>
                <a:latin typeface="Arial Black"/>
                <a:cs typeface="Arial Black"/>
              </a:rPr>
              <a:t> </a:t>
            </a:r>
            <a:r>
              <a:rPr sz="2900" b="1" spc="-107" dirty="0">
                <a:solidFill>
                  <a:srgbClr val="000000"/>
                </a:solidFill>
                <a:latin typeface="Arial Black"/>
                <a:cs typeface="Arial Black"/>
              </a:rPr>
              <a:t>tante</a:t>
            </a:r>
            <a:r>
              <a:rPr sz="2900" b="1" spc="-200" dirty="0">
                <a:solidFill>
                  <a:srgbClr val="000000"/>
                </a:solidFill>
                <a:latin typeface="Arial Black"/>
                <a:cs typeface="Arial Black"/>
              </a:rPr>
              <a:t> </a:t>
            </a:r>
            <a:r>
              <a:rPr sz="2900" b="1" spc="-153" dirty="0" err="1">
                <a:solidFill>
                  <a:srgbClr val="000000"/>
                </a:solidFill>
                <a:latin typeface="Arial Black"/>
                <a:cs typeface="Arial Black"/>
              </a:rPr>
              <a:t>galline</a:t>
            </a:r>
            <a:r>
              <a:rPr sz="2900" b="1" spc="-200" dirty="0">
                <a:solidFill>
                  <a:srgbClr val="000000"/>
                </a:solidFill>
                <a:latin typeface="Arial Black"/>
                <a:cs typeface="Arial Black"/>
              </a:rPr>
              <a:t> </a:t>
            </a:r>
            <a:r>
              <a:rPr lang="it-IT" sz="2900" b="1" spc="-233" dirty="0" smtClean="0">
                <a:solidFill>
                  <a:srgbClr val="000000"/>
                </a:solidFill>
                <a:latin typeface="Arial Black"/>
                <a:cs typeface="Arial Black"/>
              </a:rPr>
              <a:t>che mangiò.</a:t>
            </a:r>
            <a:r>
              <a:rPr sz="2900" b="1" spc="-203" dirty="0" smtClean="0">
                <a:solidFill>
                  <a:srgbClr val="000000"/>
                </a:solidFill>
                <a:latin typeface="Arial Black"/>
                <a:cs typeface="Arial Black"/>
              </a:rPr>
              <a:t> </a:t>
            </a:r>
            <a:r>
              <a:rPr sz="2900" b="1" spc="-17" dirty="0">
                <a:solidFill>
                  <a:srgbClr val="000000"/>
                </a:solidFill>
                <a:latin typeface="Arial Black"/>
                <a:cs typeface="Arial Black"/>
              </a:rPr>
              <a:t>Il </a:t>
            </a:r>
            <a:r>
              <a:rPr sz="2900" b="1" spc="-143" dirty="0">
                <a:solidFill>
                  <a:srgbClr val="000000"/>
                </a:solidFill>
                <a:latin typeface="Arial Black"/>
                <a:cs typeface="Arial Black"/>
              </a:rPr>
              <a:t>contadino</a:t>
            </a:r>
            <a:r>
              <a:rPr sz="2900" b="1" spc="-213" dirty="0">
                <a:solidFill>
                  <a:srgbClr val="000000"/>
                </a:solidFill>
                <a:latin typeface="Arial Black"/>
                <a:cs typeface="Arial Black"/>
              </a:rPr>
              <a:t> </a:t>
            </a:r>
            <a:r>
              <a:rPr sz="2900" b="1" spc="-147" dirty="0">
                <a:solidFill>
                  <a:srgbClr val="000000"/>
                </a:solidFill>
                <a:latin typeface="Arial Black"/>
                <a:cs typeface="Arial Black"/>
              </a:rPr>
              <a:t>della</a:t>
            </a:r>
            <a:r>
              <a:rPr sz="2900" b="1" spc="-210" dirty="0">
                <a:solidFill>
                  <a:srgbClr val="000000"/>
                </a:solidFill>
                <a:latin typeface="Arial Black"/>
                <a:cs typeface="Arial Black"/>
              </a:rPr>
              <a:t> </a:t>
            </a:r>
            <a:r>
              <a:rPr sz="2900" b="1" spc="-87" dirty="0">
                <a:solidFill>
                  <a:srgbClr val="000000"/>
                </a:solidFill>
                <a:latin typeface="Arial Black"/>
                <a:cs typeface="Arial Black"/>
              </a:rPr>
              <a:t>fattoria</a:t>
            </a:r>
            <a:r>
              <a:rPr sz="2900" b="1" spc="-210" dirty="0">
                <a:solidFill>
                  <a:srgbClr val="000000"/>
                </a:solidFill>
                <a:latin typeface="Arial Black"/>
                <a:cs typeface="Arial Black"/>
              </a:rPr>
              <a:t> </a:t>
            </a:r>
            <a:r>
              <a:rPr sz="2900" b="1" spc="-180" dirty="0">
                <a:solidFill>
                  <a:srgbClr val="000000"/>
                </a:solidFill>
                <a:latin typeface="Arial Black"/>
                <a:cs typeface="Arial Black"/>
              </a:rPr>
              <a:t>preoccupato, </a:t>
            </a:r>
            <a:r>
              <a:rPr sz="2900" b="1" spc="-177" dirty="0">
                <a:solidFill>
                  <a:srgbClr val="000000"/>
                </a:solidFill>
                <a:latin typeface="Arial Black"/>
                <a:cs typeface="Arial Black"/>
              </a:rPr>
              <a:t>perché</a:t>
            </a:r>
            <a:r>
              <a:rPr sz="2900" b="1" spc="-213" dirty="0">
                <a:solidFill>
                  <a:srgbClr val="000000"/>
                </a:solidFill>
                <a:latin typeface="Arial Black"/>
                <a:cs typeface="Arial Black"/>
              </a:rPr>
              <a:t> </a:t>
            </a:r>
            <a:r>
              <a:rPr sz="2900" b="1" spc="-150" dirty="0">
                <a:solidFill>
                  <a:srgbClr val="000000"/>
                </a:solidFill>
                <a:latin typeface="Arial Black"/>
                <a:cs typeface="Arial Black"/>
              </a:rPr>
              <a:t>ogni</a:t>
            </a:r>
            <a:r>
              <a:rPr sz="2900" b="1" spc="-213" dirty="0">
                <a:solidFill>
                  <a:srgbClr val="000000"/>
                </a:solidFill>
                <a:latin typeface="Arial Black"/>
                <a:cs typeface="Arial Black"/>
              </a:rPr>
              <a:t> </a:t>
            </a:r>
            <a:r>
              <a:rPr sz="2900" b="1" spc="-123" dirty="0" err="1">
                <a:solidFill>
                  <a:srgbClr val="000000"/>
                </a:solidFill>
                <a:latin typeface="Arial Black"/>
                <a:cs typeface="Arial Black"/>
              </a:rPr>
              <a:t>giorno</a:t>
            </a:r>
            <a:r>
              <a:rPr sz="2900" b="1" spc="-213" dirty="0">
                <a:solidFill>
                  <a:srgbClr val="000000"/>
                </a:solidFill>
                <a:latin typeface="Arial Black"/>
                <a:cs typeface="Arial Black"/>
              </a:rPr>
              <a:t> </a:t>
            </a:r>
            <a:r>
              <a:rPr sz="2900" b="1" spc="-90" dirty="0" err="1" smtClean="0">
                <a:solidFill>
                  <a:srgbClr val="000000"/>
                </a:solidFill>
                <a:latin typeface="Arial Black"/>
                <a:cs typeface="Arial Black"/>
              </a:rPr>
              <a:t>scomparivano</a:t>
            </a:r>
            <a:r>
              <a:rPr lang="it-IT" sz="2900" b="1" spc="-90" dirty="0" smtClean="0">
                <a:solidFill>
                  <a:srgbClr val="000000"/>
                </a:solidFill>
                <a:latin typeface="Arial Black"/>
                <a:cs typeface="Arial Black"/>
              </a:rPr>
              <a:t> delle </a:t>
            </a:r>
            <a:endParaRPr sz="2900" b="1" dirty="0">
              <a:solidFill>
                <a:srgbClr val="000000"/>
              </a:solidFill>
              <a:latin typeface="Arial Black"/>
              <a:cs typeface="Arial Black"/>
            </a:endParaRPr>
          </a:p>
          <a:p>
            <a:pPr algn="ctr">
              <a:spcBef>
                <a:spcPts val="543"/>
              </a:spcBef>
            </a:pPr>
            <a:r>
              <a:rPr sz="2900" b="1" spc="-200" dirty="0" smtClean="0">
                <a:solidFill>
                  <a:srgbClr val="000000"/>
                </a:solidFill>
                <a:latin typeface="Arial Black"/>
                <a:cs typeface="Arial Black"/>
              </a:rPr>
              <a:t> </a:t>
            </a:r>
            <a:r>
              <a:rPr sz="2900" b="1" spc="-193" dirty="0" err="1">
                <a:solidFill>
                  <a:srgbClr val="000000"/>
                </a:solidFill>
                <a:latin typeface="Arial Black"/>
                <a:cs typeface="Arial Black"/>
              </a:rPr>
              <a:t>galline</a:t>
            </a:r>
            <a:r>
              <a:rPr sz="2900" b="1" spc="-193" dirty="0" smtClean="0">
                <a:solidFill>
                  <a:srgbClr val="000000"/>
                </a:solidFill>
                <a:latin typeface="Arial Black"/>
                <a:cs typeface="Arial Black"/>
              </a:rPr>
              <a:t>,</a:t>
            </a:r>
            <a:r>
              <a:rPr lang="it-IT" sz="2900" b="1" spc="-193" dirty="0" smtClean="0">
                <a:solidFill>
                  <a:srgbClr val="000000"/>
                </a:solidFill>
                <a:latin typeface="Arial Black"/>
                <a:cs typeface="Arial Black"/>
              </a:rPr>
              <a:t> </a:t>
            </a:r>
            <a:r>
              <a:rPr sz="2900" b="1" spc="-193" dirty="0" err="1" smtClean="0">
                <a:solidFill>
                  <a:srgbClr val="000000"/>
                </a:solidFill>
                <a:latin typeface="Arial Black"/>
                <a:cs typeface="Arial Black"/>
              </a:rPr>
              <a:t>decise</a:t>
            </a:r>
            <a:r>
              <a:rPr sz="2900" b="1" spc="-197" dirty="0" smtClean="0">
                <a:solidFill>
                  <a:srgbClr val="000000"/>
                </a:solidFill>
                <a:latin typeface="Arial Black"/>
                <a:cs typeface="Arial Black"/>
              </a:rPr>
              <a:t> </a:t>
            </a:r>
            <a:r>
              <a:rPr sz="2900" b="1" spc="-107" dirty="0">
                <a:solidFill>
                  <a:srgbClr val="000000"/>
                </a:solidFill>
                <a:latin typeface="Arial Black"/>
                <a:cs typeface="Arial Black"/>
              </a:rPr>
              <a:t>di</a:t>
            </a:r>
            <a:r>
              <a:rPr sz="2900" b="1" spc="-197" dirty="0">
                <a:solidFill>
                  <a:srgbClr val="000000"/>
                </a:solidFill>
                <a:latin typeface="Arial Black"/>
                <a:cs typeface="Arial Black"/>
              </a:rPr>
              <a:t> </a:t>
            </a:r>
            <a:r>
              <a:rPr sz="2900" b="1" spc="-117" dirty="0">
                <a:solidFill>
                  <a:srgbClr val="000000"/>
                </a:solidFill>
                <a:latin typeface="Arial Black"/>
                <a:cs typeface="Arial Black"/>
              </a:rPr>
              <a:t>mettere</a:t>
            </a:r>
            <a:r>
              <a:rPr sz="2900" b="1" spc="-197" dirty="0">
                <a:solidFill>
                  <a:srgbClr val="000000"/>
                </a:solidFill>
                <a:latin typeface="Arial Black"/>
                <a:cs typeface="Arial Black"/>
              </a:rPr>
              <a:t> </a:t>
            </a:r>
            <a:r>
              <a:rPr sz="2900" b="1" spc="-7" dirty="0">
                <a:solidFill>
                  <a:srgbClr val="000000"/>
                </a:solidFill>
                <a:latin typeface="Arial Black"/>
                <a:cs typeface="Arial Black"/>
              </a:rPr>
              <a:t>delle</a:t>
            </a:r>
            <a:endParaRPr sz="2900" b="1" dirty="0">
              <a:solidFill>
                <a:srgbClr val="000000"/>
              </a:solidFill>
              <a:latin typeface="Arial Black"/>
              <a:cs typeface="Arial Black"/>
            </a:endParaRPr>
          </a:p>
          <a:p>
            <a:pPr marR="90598" algn="ctr">
              <a:spcBef>
                <a:spcPts val="547"/>
              </a:spcBef>
            </a:pPr>
            <a:r>
              <a:rPr sz="2900" b="1" spc="-43" dirty="0">
                <a:solidFill>
                  <a:srgbClr val="000000"/>
                </a:solidFill>
                <a:latin typeface="Arial Black"/>
                <a:cs typeface="Arial Black"/>
              </a:rPr>
              <a:t>trappole</a:t>
            </a:r>
            <a:r>
              <a:rPr sz="2900" b="1" spc="-43" dirty="0">
                <a:latin typeface="Arial Black"/>
                <a:cs typeface="Arial Black"/>
              </a:rPr>
              <a:t>.</a:t>
            </a:r>
            <a:endParaRPr sz="2900" b="1" dirty="0">
              <a:latin typeface="Arial Black"/>
              <a:cs typeface="Arial Black"/>
            </a:endParaRPr>
          </a:p>
        </p:txBody>
      </p:sp>
      <p:pic>
        <p:nvPicPr>
          <p:cNvPr id="5" name="object 5"/>
          <p:cNvPicPr/>
          <p:nvPr/>
        </p:nvPicPr>
        <p:blipFill>
          <a:blip r:embed="rId4" cstate="print"/>
          <a:stretch>
            <a:fillRect/>
          </a:stretch>
        </p:blipFill>
        <p:spPr>
          <a:xfrm>
            <a:off x="260608" y="1714731"/>
            <a:ext cx="4346229" cy="5131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53270"/>
            <a:ext cx="11958010" cy="1204729"/>
          </a:xfrm>
          <a:prstGeom prst="rect">
            <a:avLst/>
          </a:prstGeom>
        </p:spPr>
      </p:pic>
      <p:grpSp>
        <p:nvGrpSpPr>
          <p:cNvPr id="3" name="object 3"/>
          <p:cNvGrpSpPr/>
          <p:nvPr/>
        </p:nvGrpSpPr>
        <p:grpSpPr>
          <a:xfrm>
            <a:off x="8266337" y="0"/>
            <a:ext cx="3925993" cy="5080000"/>
            <a:chOff x="12399505" y="0"/>
            <a:chExt cx="5888990" cy="7620000"/>
          </a:xfrm>
        </p:grpSpPr>
        <p:pic>
          <p:nvPicPr>
            <p:cNvPr id="4" name="object 4"/>
            <p:cNvPicPr/>
            <p:nvPr/>
          </p:nvPicPr>
          <p:blipFill>
            <a:blip r:embed="rId3" cstate="print"/>
            <a:stretch>
              <a:fillRect/>
            </a:stretch>
          </p:blipFill>
          <p:spPr>
            <a:xfrm>
              <a:off x="13704373" y="1622405"/>
              <a:ext cx="3539703" cy="5605854"/>
            </a:xfrm>
            <a:prstGeom prst="rect">
              <a:avLst/>
            </a:prstGeom>
          </p:spPr>
        </p:pic>
        <p:pic>
          <p:nvPicPr>
            <p:cNvPr id="5" name="object 5"/>
            <p:cNvPicPr/>
            <p:nvPr/>
          </p:nvPicPr>
          <p:blipFill>
            <a:blip r:embed="rId4" cstate="print"/>
            <a:stretch>
              <a:fillRect/>
            </a:stretch>
          </p:blipFill>
          <p:spPr>
            <a:xfrm>
              <a:off x="14941911" y="3390912"/>
              <a:ext cx="173408" cy="152783"/>
            </a:xfrm>
            <a:prstGeom prst="rect">
              <a:avLst/>
            </a:prstGeom>
          </p:spPr>
        </p:pic>
        <p:pic>
          <p:nvPicPr>
            <p:cNvPr id="6" name="object 6"/>
            <p:cNvPicPr/>
            <p:nvPr/>
          </p:nvPicPr>
          <p:blipFill>
            <a:blip r:embed="rId5" cstate="print"/>
            <a:stretch>
              <a:fillRect/>
            </a:stretch>
          </p:blipFill>
          <p:spPr>
            <a:xfrm>
              <a:off x="14938668" y="3404315"/>
              <a:ext cx="189133" cy="19844"/>
            </a:xfrm>
            <a:prstGeom prst="rect">
              <a:avLst/>
            </a:prstGeom>
          </p:spPr>
        </p:pic>
        <p:pic>
          <p:nvPicPr>
            <p:cNvPr id="7" name="object 7"/>
            <p:cNvPicPr/>
            <p:nvPr/>
          </p:nvPicPr>
          <p:blipFill>
            <a:blip r:embed="rId6" cstate="print"/>
            <a:stretch>
              <a:fillRect/>
            </a:stretch>
          </p:blipFill>
          <p:spPr>
            <a:xfrm>
              <a:off x="15310847" y="2990759"/>
              <a:ext cx="365008" cy="377305"/>
            </a:xfrm>
            <a:prstGeom prst="rect">
              <a:avLst/>
            </a:prstGeom>
          </p:spPr>
        </p:pic>
        <p:pic>
          <p:nvPicPr>
            <p:cNvPr id="8" name="object 8"/>
            <p:cNvPicPr/>
            <p:nvPr/>
          </p:nvPicPr>
          <p:blipFill>
            <a:blip r:embed="rId7" cstate="print"/>
            <a:stretch>
              <a:fillRect/>
            </a:stretch>
          </p:blipFill>
          <p:spPr>
            <a:xfrm>
              <a:off x="14319283" y="2411824"/>
              <a:ext cx="571846" cy="605056"/>
            </a:xfrm>
            <a:prstGeom prst="rect">
              <a:avLst/>
            </a:prstGeom>
          </p:spPr>
        </p:pic>
        <p:pic>
          <p:nvPicPr>
            <p:cNvPr id="9" name="object 9"/>
            <p:cNvPicPr/>
            <p:nvPr/>
          </p:nvPicPr>
          <p:blipFill>
            <a:blip r:embed="rId8" cstate="print"/>
            <a:stretch>
              <a:fillRect/>
            </a:stretch>
          </p:blipFill>
          <p:spPr>
            <a:xfrm>
              <a:off x="12399505" y="0"/>
              <a:ext cx="5888494" cy="7619999"/>
            </a:xfrm>
            <a:prstGeom prst="rect">
              <a:avLst/>
            </a:prstGeom>
          </p:spPr>
        </p:pic>
      </p:grpSp>
      <p:sp>
        <p:nvSpPr>
          <p:cNvPr id="10" name="object 10"/>
          <p:cNvSpPr txBox="1"/>
          <p:nvPr/>
        </p:nvSpPr>
        <p:spPr>
          <a:xfrm>
            <a:off x="433883" y="112676"/>
            <a:ext cx="7804573" cy="5601106"/>
          </a:xfrm>
          <a:prstGeom prst="rect">
            <a:avLst/>
          </a:prstGeom>
        </p:spPr>
        <p:txBody>
          <a:bodyPr vert="horz" wrap="square" lIns="0" tIns="8467" rIns="0" bIns="0" rtlCol="0">
            <a:spAutoFit/>
          </a:bodyPr>
          <a:lstStyle/>
          <a:p>
            <a:pPr marL="900475" marR="895395" indent="-423" algn="ctr">
              <a:lnSpc>
                <a:spcPct val="115700"/>
              </a:lnSpc>
              <a:spcBef>
                <a:spcPts val="67"/>
              </a:spcBef>
            </a:pPr>
            <a:r>
              <a:rPr sz="3133" b="1" spc="-123" dirty="0">
                <a:latin typeface="Arial Black"/>
                <a:cs typeface="Arial Black"/>
              </a:rPr>
              <a:t>Quando</a:t>
            </a:r>
            <a:r>
              <a:rPr sz="3133" b="1" spc="-217" dirty="0">
                <a:latin typeface="Arial Black"/>
                <a:cs typeface="Arial Black"/>
              </a:rPr>
              <a:t> </a:t>
            </a:r>
            <a:r>
              <a:rPr sz="3133" b="1" spc="-157" dirty="0">
                <a:latin typeface="Arial Black"/>
                <a:cs typeface="Arial Black"/>
              </a:rPr>
              <a:t>la</a:t>
            </a:r>
            <a:r>
              <a:rPr sz="3133" b="1" spc="-213" dirty="0">
                <a:latin typeface="Arial Black"/>
                <a:cs typeface="Arial Black"/>
              </a:rPr>
              <a:t> </a:t>
            </a:r>
            <a:r>
              <a:rPr sz="3133" b="1" spc="-167" dirty="0">
                <a:latin typeface="Arial Black"/>
                <a:cs typeface="Arial Black"/>
              </a:rPr>
              <a:t>volpe</a:t>
            </a:r>
            <a:r>
              <a:rPr sz="3133" b="1" spc="-213" dirty="0">
                <a:latin typeface="Arial Black"/>
                <a:cs typeface="Arial Black"/>
              </a:rPr>
              <a:t> </a:t>
            </a:r>
            <a:r>
              <a:rPr sz="3133" b="1" spc="-103" dirty="0" err="1">
                <a:latin typeface="Arial Black"/>
                <a:cs typeface="Arial Black"/>
              </a:rPr>
              <a:t>arrivò</a:t>
            </a:r>
            <a:r>
              <a:rPr sz="3133" b="1" spc="-213" dirty="0">
                <a:latin typeface="Arial Black"/>
                <a:cs typeface="Arial Black"/>
              </a:rPr>
              <a:t> </a:t>
            </a:r>
            <a:r>
              <a:rPr sz="3133" b="1" spc="-133" dirty="0" smtClean="0">
                <a:latin typeface="Arial Black"/>
                <a:cs typeface="Arial Black"/>
              </a:rPr>
              <a:t>,</a:t>
            </a:r>
            <a:r>
              <a:rPr sz="3133" b="1" spc="-230" dirty="0" smtClean="0">
                <a:latin typeface="Arial Black"/>
                <a:cs typeface="Arial Black"/>
              </a:rPr>
              <a:t> </a:t>
            </a:r>
            <a:r>
              <a:rPr sz="3133" b="1" spc="-163" dirty="0">
                <a:latin typeface="Arial Black"/>
                <a:cs typeface="Arial Black"/>
              </a:rPr>
              <a:t>inciampò</a:t>
            </a:r>
            <a:r>
              <a:rPr sz="3133" b="1" spc="-227" dirty="0">
                <a:latin typeface="Arial Black"/>
                <a:cs typeface="Arial Black"/>
              </a:rPr>
              <a:t> </a:t>
            </a:r>
            <a:r>
              <a:rPr sz="3133" b="1" spc="-93" dirty="0">
                <a:latin typeface="Arial Black"/>
                <a:cs typeface="Arial Black"/>
              </a:rPr>
              <a:t>proprio</a:t>
            </a:r>
            <a:r>
              <a:rPr sz="3133" b="1" spc="-227" dirty="0">
                <a:latin typeface="Arial Black"/>
                <a:cs typeface="Arial Black"/>
              </a:rPr>
              <a:t> </a:t>
            </a:r>
            <a:r>
              <a:rPr sz="3133" b="1" spc="-80" dirty="0">
                <a:latin typeface="Arial Black"/>
                <a:cs typeface="Arial Black"/>
              </a:rPr>
              <a:t>nella</a:t>
            </a:r>
            <a:endParaRPr sz="3133" b="1" dirty="0">
              <a:latin typeface="Arial Black"/>
              <a:cs typeface="Arial Black"/>
            </a:endParaRPr>
          </a:p>
          <a:p>
            <a:pPr marL="8044" marR="3387" indent="-423" algn="ctr">
              <a:lnSpc>
                <a:spcPct val="115700"/>
              </a:lnSpc>
            </a:pPr>
            <a:r>
              <a:rPr sz="3133" b="1" spc="-123" dirty="0">
                <a:latin typeface="Arial Black"/>
                <a:cs typeface="Arial Black"/>
              </a:rPr>
              <a:t>trappola,</a:t>
            </a:r>
            <a:r>
              <a:rPr sz="3133" b="1" spc="-230" dirty="0">
                <a:latin typeface="Arial Black"/>
                <a:cs typeface="Arial Black"/>
              </a:rPr>
              <a:t> </a:t>
            </a:r>
            <a:r>
              <a:rPr sz="3133" b="1" spc="-163" dirty="0" err="1" smtClean="0">
                <a:latin typeface="Arial Black"/>
                <a:cs typeface="Arial Black"/>
              </a:rPr>
              <a:t>rima</a:t>
            </a:r>
            <a:r>
              <a:rPr lang="it-IT" sz="3133" b="1" spc="-163" dirty="0" err="1" smtClean="0">
                <a:latin typeface="Arial Black"/>
                <a:cs typeface="Arial Black"/>
              </a:rPr>
              <a:t>nendo</a:t>
            </a:r>
            <a:r>
              <a:rPr sz="3133" b="1" spc="-227" dirty="0" smtClean="0">
                <a:latin typeface="Arial Black"/>
                <a:cs typeface="Arial Black"/>
              </a:rPr>
              <a:t> </a:t>
            </a:r>
            <a:r>
              <a:rPr sz="3133" b="1" spc="-169" dirty="0">
                <a:latin typeface="Arial Black"/>
                <a:cs typeface="Arial Black"/>
              </a:rPr>
              <a:t>incastrata</a:t>
            </a:r>
            <a:r>
              <a:rPr sz="3133" b="1" spc="-227" dirty="0">
                <a:latin typeface="Arial Black"/>
                <a:cs typeface="Arial Black"/>
              </a:rPr>
              <a:t> </a:t>
            </a:r>
            <a:r>
              <a:rPr sz="3133" b="1" spc="-233" dirty="0">
                <a:latin typeface="Arial Black"/>
                <a:cs typeface="Arial Black"/>
              </a:rPr>
              <a:t>con</a:t>
            </a:r>
            <a:r>
              <a:rPr sz="3133" b="1" spc="-230" dirty="0">
                <a:latin typeface="Arial Black"/>
                <a:cs typeface="Arial Black"/>
              </a:rPr>
              <a:t> </a:t>
            </a:r>
            <a:r>
              <a:rPr sz="3133" b="1" spc="-17" dirty="0">
                <a:latin typeface="Arial Black"/>
                <a:cs typeface="Arial Black"/>
              </a:rPr>
              <a:t>una </a:t>
            </a:r>
            <a:r>
              <a:rPr sz="3133" b="1" spc="-169" dirty="0">
                <a:latin typeface="Arial Black"/>
                <a:cs typeface="Arial Black"/>
              </a:rPr>
              <a:t>zampa,</a:t>
            </a:r>
            <a:r>
              <a:rPr sz="3133" b="1" spc="-223" dirty="0">
                <a:latin typeface="Arial Black"/>
                <a:cs typeface="Arial Black"/>
              </a:rPr>
              <a:t> </a:t>
            </a:r>
            <a:r>
              <a:rPr sz="3133" b="1" spc="-100" dirty="0">
                <a:latin typeface="Arial Black"/>
                <a:cs typeface="Arial Black"/>
              </a:rPr>
              <a:t>il</a:t>
            </a:r>
            <a:r>
              <a:rPr sz="3133" b="1" spc="-223" dirty="0">
                <a:latin typeface="Arial Black"/>
                <a:cs typeface="Arial Black"/>
              </a:rPr>
              <a:t> </a:t>
            </a:r>
            <a:r>
              <a:rPr sz="3133" b="1" spc="-157" dirty="0">
                <a:latin typeface="Arial Black"/>
                <a:cs typeface="Arial Black"/>
              </a:rPr>
              <a:t>contadino</a:t>
            </a:r>
            <a:r>
              <a:rPr sz="3133" b="1" spc="-220" dirty="0">
                <a:latin typeface="Arial Black"/>
                <a:cs typeface="Arial Black"/>
              </a:rPr>
              <a:t> </a:t>
            </a:r>
            <a:r>
              <a:rPr sz="3133" b="1" spc="-157" dirty="0">
                <a:latin typeface="Arial Black"/>
                <a:cs typeface="Arial Black"/>
              </a:rPr>
              <a:t>la</a:t>
            </a:r>
            <a:r>
              <a:rPr sz="3133" b="1" spc="-223" dirty="0">
                <a:latin typeface="Arial Black"/>
                <a:cs typeface="Arial Black"/>
              </a:rPr>
              <a:t> </a:t>
            </a:r>
            <a:r>
              <a:rPr sz="3133" b="1" spc="-140" dirty="0">
                <a:latin typeface="Arial Black"/>
                <a:cs typeface="Arial Black"/>
              </a:rPr>
              <a:t>catturò</a:t>
            </a:r>
            <a:r>
              <a:rPr sz="3133" b="1" spc="-220" dirty="0">
                <a:latin typeface="Arial Black"/>
                <a:cs typeface="Arial Black"/>
              </a:rPr>
              <a:t> </a:t>
            </a:r>
            <a:r>
              <a:rPr sz="3133" b="1" spc="-253" dirty="0">
                <a:latin typeface="Arial Black"/>
                <a:cs typeface="Arial Black"/>
              </a:rPr>
              <a:t>e</a:t>
            </a:r>
            <a:r>
              <a:rPr sz="3133" b="1" spc="-223" dirty="0">
                <a:latin typeface="Arial Black"/>
                <a:cs typeface="Arial Black"/>
              </a:rPr>
              <a:t> </a:t>
            </a:r>
            <a:r>
              <a:rPr sz="3133" b="1" spc="-157" dirty="0">
                <a:latin typeface="Arial Black"/>
                <a:cs typeface="Arial Black"/>
              </a:rPr>
              <a:t>la</a:t>
            </a:r>
            <a:r>
              <a:rPr sz="3133" b="1" spc="-223" dirty="0">
                <a:latin typeface="Arial Black"/>
                <a:cs typeface="Arial Black"/>
              </a:rPr>
              <a:t> </a:t>
            </a:r>
            <a:r>
              <a:rPr sz="3133" b="1" spc="-210" dirty="0">
                <a:latin typeface="Arial Black"/>
                <a:cs typeface="Arial Black"/>
              </a:rPr>
              <a:t>mise </a:t>
            </a:r>
            <a:r>
              <a:rPr sz="3133" b="1" spc="-73" dirty="0">
                <a:latin typeface="Arial Black"/>
                <a:cs typeface="Arial Black"/>
              </a:rPr>
              <a:t>in</a:t>
            </a:r>
            <a:r>
              <a:rPr sz="3133" b="1" spc="-223" dirty="0">
                <a:latin typeface="Arial Black"/>
                <a:cs typeface="Arial Black"/>
              </a:rPr>
              <a:t> </a:t>
            </a:r>
            <a:r>
              <a:rPr sz="3133" b="1" spc="-103" dirty="0">
                <a:latin typeface="Arial Black"/>
                <a:cs typeface="Arial Black"/>
              </a:rPr>
              <a:t>una</a:t>
            </a:r>
            <a:r>
              <a:rPr sz="3133" b="1" spc="-220" dirty="0">
                <a:latin typeface="Arial Black"/>
                <a:cs typeface="Arial Black"/>
              </a:rPr>
              <a:t> </a:t>
            </a:r>
            <a:r>
              <a:rPr sz="3133" b="1" spc="-183" dirty="0">
                <a:latin typeface="Arial Black"/>
                <a:cs typeface="Arial Black"/>
              </a:rPr>
              <a:t>gabbia.</a:t>
            </a:r>
            <a:r>
              <a:rPr sz="3133" b="1" spc="-220" dirty="0">
                <a:latin typeface="Arial Black"/>
                <a:cs typeface="Arial Black"/>
              </a:rPr>
              <a:t> </a:t>
            </a:r>
            <a:r>
              <a:rPr sz="3133" b="1" spc="-277" dirty="0">
                <a:latin typeface="Arial Black"/>
                <a:cs typeface="Arial Black"/>
              </a:rPr>
              <a:t>La</a:t>
            </a:r>
            <a:r>
              <a:rPr sz="3133" b="1" spc="-220" dirty="0">
                <a:latin typeface="Arial Black"/>
                <a:cs typeface="Arial Black"/>
              </a:rPr>
              <a:t> </a:t>
            </a:r>
            <a:r>
              <a:rPr sz="3133" b="1" spc="-167" dirty="0">
                <a:latin typeface="Arial Black"/>
                <a:cs typeface="Arial Black"/>
              </a:rPr>
              <a:t>volpe</a:t>
            </a:r>
            <a:r>
              <a:rPr sz="3133" b="1" spc="-223" dirty="0">
                <a:latin typeface="Arial Black"/>
                <a:cs typeface="Arial Black"/>
              </a:rPr>
              <a:t> </a:t>
            </a:r>
            <a:r>
              <a:rPr sz="3133" b="1" spc="-7" dirty="0">
                <a:latin typeface="Arial Black"/>
                <a:cs typeface="Arial Black"/>
              </a:rPr>
              <a:t>molto</a:t>
            </a:r>
            <a:endParaRPr sz="3133" b="1" dirty="0">
              <a:latin typeface="Arial Black"/>
              <a:cs typeface="Arial Black"/>
            </a:endParaRPr>
          </a:p>
          <a:p>
            <a:pPr marL="77051" marR="71970" indent="-423" algn="ctr">
              <a:lnSpc>
                <a:spcPct val="115700"/>
              </a:lnSpc>
            </a:pPr>
            <a:r>
              <a:rPr sz="3133" b="1" spc="-136" dirty="0">
                <a:latin typeface="Arial Black"/>
                <a:cs typeface="Arial Black"/>
              </a:rPr>
              <a:t>triste</a:t>
            </a:r>
            <a:r>
              <a:rPr sz="3133" b="1" spc="-223" dirty="0">
                <a:latin typeface="Arial Black"/>
                <a:cs typeface="Arial Black"/>
              </a:rPr>
              <a:t> </a:t>
            </a:r>
            <a:r>
              <a:rPr sz="3133" b="1" spc="-193" dirty="0">
                <a:latin typeface="Arial Black"/>
                <a:cs typeface="Arial Black"/>
              </a:rPr>
              <a:t>pensò</a:t>
            </a:r>
            <a:r>
              <a:rPr sz="3133" b="1" spc="-220" dirty="0">
                <a:latin typeface="Arial Black"/>
                <a:cs typeface="Arial Black"/>
              </a:rPr>
              <a:t> </a:t>
            </a:r>
            <a:r>
              <a:rPr sz="3133" b="1" spc="-263" dirty="0">
                <a:latin typeface="Arial Black"/>
                <a:cs typeface="Arial Black"/>
              </a:rPr>
              <a:t>che</a:t>
            </a:r>
            <a:r>
              <a:rPr sz="3133" b="1" spc="-223" dirty="0">
                <a:latin typeface="Arial Black"/>
                <a:cs typeface="Arial Black"/>
              </a:rPr>
              <a:t> </a:t>
            </a:r>
            <a:r>
              <a:rPr sz="3133" b="1" spc="-310" dirty="0">
                <a:latin typeface="Arial Black"/>
                <a:cs typeface="Arial Black"/>
              </a:rPr>
              <a:t>se</a:t>
            </a:r>
            <a:r>
              <a:rPr sz="3133" b="1" spc="-220" dirty="0">
                <a:latin typeface="Arial Black"/>
                <a:cs typeface="Arial Black"/>
              </a:rPr>
              <a:t> </a:t>
            </a:r>
            <a:r>
              <a:rPr sz="3133" b="1" spc="-233" dirty="0">
                <a:latin typeface="Arial Black"/>
                <a:cs typeface="Arial Black"/>
              </a:rPr>
              <a:t>si</a:t>
            </a:r>
            <a:r>
              <a:rPr sz="3133" b="1" spc="-223" dirty="0">
                <a:latin typeface="Arial Black"/>
                <a:cs typeface="Arial Black"/>
              </a:rPr>
              <a:t> </a:t>
            </a:r>
            <a:r>
              <a:rPr sz="3133" b="1" spc="-243" dirty="0">
                <a:latin typeface="Arial Black"/>
                <a:cs typeface="Arial Black"/>
              </a:rPr>
              <a:t>fosse </a:t>
            </a:r>
            <a:r>
              <a:rPr sz="3133" b="1" spc="-190" dirty="0">
                <a:latin typeface="Arial Black"/>
                <a:cs typeface="Arial Black"/>
              </a:rPr>
              <a:t>accontentata</a:t>
            </a:r>
            <a:r>
              <a:rPr sz="3133" b="1" spc="-220" dirty="0">
                <a:latin typeface="Arial Black"/>
                <a:cs typeface="Arial Black"/>
              </a:rPr>
              <a:t> </a:t>
            </a:r>
            <a:r>
              <a:rPr sz="3133" b="1" spc="-163" dirty="0">
                <a:latin typeface="Arial Black"/>
                <a:cs typeface="Arial Black"/>
              </a:rPr>
              <a:t>del</a:t>
            </a:r>
            <a:r>
              <a:rPr sz="3133" b="1" spc="-220" dirty="0">
                <a:latin typeface="Arial Black"/>
                <a:cs typeface="Arial Black"/>
              </a:rPr>
              <a:t> cibo</a:t>
            </a:r>
            <a:r>
              <a:rPr sz="3133" b="1" spc="-217" dirty="0">
                <a:latin typeface="Arial Black"/>
                <a:cs typeface="Arial Black"/>
              </a:rPr>
              <a:t> </a:t>
            </a:r>
            <a:r>
              <a:rPr sz="3133" b="1" spc="-263" dirty="0" err="1">
                <a:latin typeface="Arial Black"/>
                <a:cs typeface="Arial Black"/>
              </a:rPr>
              <a:t>che</a:t>
            </a:r>
            <a:r>
              <a:rPr sz="3133" b="1" spc="-220" dirty="0">
                <a:latin typeface="Arial Black"/>
                <a:cs typeface="Arial Black"/>
              </a:rPr>
              <a:t> </a:t>
            </a:r>
            <a:r>
              <a:rPr lang="it-IT" sz="3133" b="1" spc="-220" smtClean="0">
                <a:latin typeface="Arial Black"/>
                <a:cs typeface="Arial Black"/>
              </a:rPr>
              <a:t>le</a:t>
            </a:r>
            <a:r>
              <a:rPr sz="3133" b="1" spc="-217" smtClean="0">
                <a:latin typeface="Arial Black"/>
                <a:cs typeface="Arial Black"/>
              </a:rPr>
              <a:t> </a:t>
            </a:r>
            <a:r>
              <a:rPr sz="3133" b="1" spc="-160" dirty="0">
                <a:latin typeface="Arial Black"/>
                <a:cs typeface="Arial Black"/>
              </a:rPr>
              <a:t>davano</a:t>
            </a:r>
            <a:r>
              <a:rPr sz="3133" b="1" spc="-220" dirty="0">
                <a:latin typeface="Arial Black"/>
                <a:cs typeface="Arial Black"/>
              </a:rPr>
              <a:t> </a:t>
            </a:r>
            <a:r>
              <a:rPr sz="3133" b="1" spc="-33" dirty="0">
                <a:latin typeface="Arial Black"/>
                <a:cs typeface="Arial Black"/>
              </a:rPr>
              <a:t>i </a:t>
            </a:r>
            <a:r>
              <a:rPr sz="3133" b="1" spc="-130" dirty="0">
                <a:latin typeface="Arial Black"/>
                <a:cs typeface="Arial Black"/>
              </a:rPr>
              <a:t>genitori,</a:t>
            </a:r>
            <a:r>
              <a:rPr sz="3133" b="1" spc="-223" dirty="0">
                <a:latin typeface="Arial Black"/>
                <a:cs typeface="Arial Black"/>
              </a:rPr>
              <a:t> </a:t>
            </a:r>
            <a:r>
              <a:rPr sz="3133" b="1" spc="-210" dirty="0">
                <a:latin typeface="Arial Black"/>
                <a:cs typeface="Arial Black"/>
              </a:rPr>
              <a:t>a</a:t>
            </a:r>
            <a:r>
              <a:rPr sz="3133" b="1" spc="-220" dirty="0">
                <a:latin typeface="Arial Black"/>
                <a:cs typeface="Arial Black"/>
              </a:rPr>
              <a:t> </a:t>
            </a:r>
            <a:r>
              <a:rPr sz="3133" b="1" spc="-140" dirty="0">
                <a:latin typeface="Arial Black"/>
                <a:cs typeface="Arial Black"/>
              </a:rPr>
              <a:t>quest'ora</a:t>
            </a:r>
            <a:r>
              <a:rPr sz="3133" b="1" spc="-220" dirty="0">
                <a:latin typeface="Arial Black"/>
                <a:cs typeface="Arial Black"/>
              </a:rPr>
              <a:t> </a:t>
            </a:r>
            <a:r>
              <a:rPr sz="3133" b="1" spc="-190" dirty="0">
                <a:latin typeface="Arial Black"/>
                <a:cs typeface="Arial Black"/>
              </a:rPr>
              <a:t>sarebbe</a:t>
            </a:r>
            <a:r>
              <a:rPr sz="3133" b="1" spc="-223" dirty="0">
                <a:latin typeface="Arial Black"/>
                <a:cs typeface="Arial Black"/>
              </a:rPr>
              <a:t> </a:t>
            </a:r>
            <a:r>
              <a:rPr sz="3133" b="1" spc="-133" dirty="0">
                <a:latin typeface="Arial Black"/>
                <a:cs typeface="Arial Black"/>
              </a:rPr>
              <a:t>libera.</a:t>
            </a:r>
            <a:r>
              <a:rPr sz="3133" b="1" spc="-220" dirty="0">
                <a:latin typeface="Arial Black"/>
                <a:cs typeface="Arial Black"/>
              </a:rPr>
              <a:t> </a:t>
            </a:r>
            <a:r>
              <a:rPr sz="3133" b="1" spc="-293" dirty="0">
                <a:latin typeface="Arial Black"/>
                <a:cs typeface="Arial Black"/>
              </a:rPr>
              <a:t>La </a:t>
            </a:r>
            <a:r>
              <a:rPr sz="3133" b="1" spc="-130" dirty="0">
                <a:latin typeface="Arial Black"/>
                <a:cs typeface="Arial Black"/>
              </a:rPr>
              <a:t>morale</a:t>
            </a:r>
            <a:r>
              <a:rPr sz="3133" b="1" spc="-227" dirty="0">
                <a:latin typeface="Arial Black"/>
                <a:cs typeface="Arial Black"/>
              </a:rPr>
              <a:t> </a:t>
            </a:r>
            <a:r>
              <a:rPr sz="3133" b="1" spc="-289" dirty="0">
                <a:latin typeface="Arial Black"/>
                <a:cs typeface="Arial Black"/>
              </a:rPr>
              <a:t>ci</a:t>
            </a:r>
            <a:r>
              <a:rPr sz="3133" b="1" spc="-223" dirty="0">
                <a:latin typeface="Arial Black"/>
                <a:cs typeface="Arial Black"/>
              </a:rPr>
              <a:t> </a:t>
            </a:r>
            <a:r>
              <a:rPr sz="3133" b="1" spc="-197" dirty="0">
                <a:latin typeface="Arial Black"/>
                <a:cs typeface="Arial Black"/>
              </a:rPr>
              <a:t>insegna</a:t>
            </a:r>
            <a:r>
              <a:rPr sz="3133" b="1" spc="-223" dirty="0">
                <a:latin typeface="Arial Black"/>
                <a:cs typeface="Arial Black"/>
              </a:rPr>
              <a:t> </a:t>
            </a:r>
            <a:r>
              <a:rPr sz="3133" b="1" spc="-263" dirty="0">
                <a:latin typeface="Arial Black"/>
                <a:cs typeface="Arial Black"/>
              </a:rPr>
              <a:t>che</a:t>
            </a:r>
            <a:r>
              <a:rPr sz="3133" b="1" spc="-223" dirty="0">
                <a:latin typeface="Arial Black"/>
                <a:cs typeface="Arial Black"/>
              </a:rPr>
              <a:t> </a:t>
            </a:r>
            <a:r>
              <a:rPr sz="3133" b="1" spc="-203" dirty="0">
                <a:latin typeface="Arial Black"/>
                <a:cs typeface="Arial Black"/>
              </a:rPr>
              <a:t>bisogna </a:t>
            </a:r>
            <a:r>
              <a:rPr sz="3133" b="1" spc="-190" dirty="0">
                <a:latin typeface="Arial Black"/>
                <a:cs typeface="Arial Black"/>
              </a:rPr>
              <a:t>accontentarsi</a:t>
            </a:r>
            <a:r>
              <a:rPr sz="3133" b="1" spc="-220" dirty="0">
                <a:latin typeface="Arial Black"/>
                <a:cs typeface="Arial Black"/>
              </a:rPr>
              <a:t> </a:t>
            </a:r>
            <a:r>
              <a:rPr sz="3133" b="1" spc="-117" dirty="0">
                <a:latin typeface="Arial Black"/>
                <a:cs typeface="Arial Black"/>
              </a:rPr>
              <a:t>di</a:t>
            </a:r>
            <a:r>
              <a:rPr sz="3133" b="1" spc="-217" dirty="0">
                <a:latin typeface="Arial Black"/>
                <a:cs typeface="Arial Black"/>
              </a:rPr>
              <a:t> </a:t>
            </a:r>
            <a:r>
              <a:rPr sz="3133" b="1" spc="-133" dirty="0">
                <a:latin typeface="Arial Black"/>
                <a:cs typeface="Arial Black"/>
              </a:rPr>
              <a:t>quello</a:t>
            </a:r>
            <a:r>
              <a:rPr sz="3133" b="1" spc="-217" dirty="0">
                <a:latin typeface="Arial Black"/>
                <a:cs typeface="Arial Black"/>
              </a:rPr>
              <a:t> </a:t>
            </a:r>
            <a:r>
              <a:rPr sz="3133" b="1" spc="-263" dirty="0">
                <a:latin typeface="Arial Black"/>
                <a:cs typeface="Arial Black"/>
              </a:rPr>
              <a:t>che</a:t>
            </a:r>
            <a:r>
              <a:rPr sz="3133" b="1" spc="-217" dirty="0">
                <a:latin typeface="Arial Black"/>
                <a:cs typeface="Arial Black"/>
              </a:rPr>
              <a:t> </a:t>
            </a:r>
            <a:r>
              <a:rPr sz="3133" b="1" spc="-33" dirty="0">
                <a:latin typeface="Arial Black"/>
                <a:cs typeface="Arial Black"/>
              </a:rPr>
              <a:t>abbiamo.</a:t>
            </a:r>
            <a:endParaRPr sz="3133" b="1" dirty="0">
              <a:latin typeface="Arial Black"/>
              <a:cs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1506D7C7-6B69-28FA-4F73-526D18FC75B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xmlns="" id="{A1ADD31E-5C3A-7419-C14F-FA1DB2A910D7}"/>
              </a:ext>
            </a:extLst>
          </p:cNvPr>
          <p:cNvSpPr txBox="1"/>
          <p:nvPr/>
        </p:nvSpPr>
        <p:spPr>
          <a:xfrm>
            <a:off x="3597165" y="2828835"/>
            <a:ext cx="4997669" cy="2062103"/>
          </a:xfrm>
          <a:prstGeom prst="rect">
            <a:avLst/>
          </a:prstGeom>
          <a:noFill/>
        </p:spPr>
        <p:txBody>
          <a:bodyPr wrap="square" rtlCol="0">
            <a:spAutoFit/>
          </a:bodyPr>
          <a:lstStyle/>
          <a:p>
            <a:pPr algn="ctr"/>
            <a:r>
              <a:rPr lang="it-IT" sz="3200" dirty="0">
                <a:solidFill>
                  <a:schemeClr val="bg1"/>
                </a:solidFill>
              </a:rPr>
              <a:t>DOMINICK DI PASCA                                DENNIS VALENTE                                          ALFONSO GRANDINO                          DOMINION EROMOSELE                       </a:t>
            </a:r>
          </a:p>
        </p:txBody>
      </p:sp>
      <p:sp>
        <p:nvSpPr>
          <p:cNvPr id="2" name="CasellaDiTesto 1"/>
          <p:cNvSpPr txBox="1"/>
          <p:nvPr/>
        </p:nvSpPr>
        <p:spPr>
          <a:xfrm>
            <a:off x="4612103" y="1347537"/>
            <a:ext cx="2967791" cy="584775"/>
          </a:xfrm>
          <a:prstGeom prst="rect">
            <a:avLst/>
          </a:prstGeom>
          <a:noFill/>
        </p:spPr>
        <p:txBody>
          <a:bodyPr wrap="square" rtlCol="0">
            <a:spAutoFit/>
          </a:bodyPr>
          <a:lstStyle/>
          <a:p>
            <a:pPr algn="ctr"/>
            <a:r>
              <a:rPr lang="it-IT" sz="3200" smtClean="0">
                <a:solidFill>
                  <a:schemeClr val="bg1"/>
                </a:solidFill>
              </a:rPr>
              <a:t>GLI ALUNNI:</a:t>
            </a:r>
            <a:endParaRPr lang="it-IT" sz="3200" dirty="0">
              <a:solidFill>
                <a:schemeClr val="bg1"/>
              </a:solidFill>
            </a:endParaRPr>
          </a:p>
        </p:txBody>
      </p:sp>
    </p:spTree>
    <p:extLst>
      <p:ext uri="{BB962C8B-B14F-4D97-AF65-F5344CB8AC3E}">
        <p14:creationId xmlns:p14="http://schemas.microsoft.com/office/powerpoint/2010/main" val="391225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B13F625B-0A6C-0A36-FD8C-7098D097F3D4}"/>
              </a:ext>
            </a:extLst>
          </p:cNvPr>
          <p:cNvSpPr txBox="1"/>
          <p:nvPr/>
        </p:nvSpPr>
        <p:spPr>
          <a:xfrm>
            <a:off x="951961" y="1228397"/>
            <a:ext cx="5717298" cy="4401205"/>
          </a:xfrm>
          <a:prstGeom prst="rect">
            <a:avLst/>
          </a:prstGeom>
          <a:noFill/>
        </p:spPr>
        <p:txBody>
          <a:bodyPr wrap="square" rtlCol="0">
            <a:spAutoFit/>
          </a:bodyPr>
          <a:lstStyle/>
          <a:p>
            <a:r>
              <a:rPr lang="it-IT" sz="2800" dirty="0"/>
              <a:t>GLI ALUNNI DELLA CLASSE  1° A  DELLA SCUOLA  SECONDARIA 1° GRADO «E. DE AMICIS</a:t>
            </a:r>
            <a:r>
              <a:rPr lang="it-IT" sz="2800"/>
              <a:t>» </a:t>
            </a:r>
            <a:r>
              <a:rPr lang="it-IT" sz="2800" smtClean="0"/>
              <a:t>DI POLLA          </a:t>
            </a:r>
            <a:r>
              <a:rPr lang="it-IT" sz="2800" dirty="0"/>
              <a:t>HANNO REALIZZATO DELLE FAVOLE. DIVISI IN GRUPPI , HANNO LAVORATO INTERAGENDO E COLLABORANDO TRA DI LORO, </a:t>
            </a:r>
          </a:p>
          <a:p>
            <a:r>
              <a:rPr lang="it-IT" sz="2800" dirty="0"/>
              <a:t>SOTTO LA  GUIDA  DELLA PROFESSORESSA   PATRIZIA  CAPPUCCIA.</a:t>
            </a:r>
          </a:p>
        </p:txBody>
      </p:sp>
      <p:pic>
        <p:nvPicPr>
          <p:cNvPr id="3" name="Immagine 2">
            <a:extLst>
              <a:ext uri="{FF2B5EF4-FFF2-40B4-BE49-F238E27FC236}">
                <a16:creationId xmlns:a16="http://schemas.microsoft.com/office/drawing/2014/main" xmlns="" id="{1B35E6E7-4F5E-F121-90C6-2771A641DD8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858000" y="2151993"/>
            <a:ext cx="5084618" cy="3583789"/>
          </a:xfrm>
          <a:prstGeom prst="rect">
            <a:avLst/>
          </a:prstGeom>
        </p:spPr>
      </p:pic>
    </p:spTree>
    <p:extLst>
      <p:ext uri="{BB962C8B-B14F-4D97-AF65-F5344CB8AC3E}">
        <p14:creationId xmlns:p14="http://schemas.microsoft.com/office/powerpoint/2010/main" val="1697744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61492" y="635100"/>
            <a:ext cx="4725492" cy="590649"/>
          </a:xfrm>
          <a:prstGeom prst="rect">
            <a:avLst/>
          </a:prstGeom>
          <a:noFill/>
          <a:ln/>
        </p:spPr>
        <p:txBody>
          <a:bodyPr wrap="none" lIns="0" tIns="0" rIns="0" bIns="0" rtlCol="0" anchor="t"/>
          <a:lstStyle/>
          <a:p>
            <a:pPr>
              <a:lnSpc>
                <a:spcPts val="4625"/>
              </a:lnSpc>
            </a:pPr>
            <a:r>
              <a:rPr lang="en-US" sz="3708" dirty="0">
                <a:solidFill>
                  <a:srgbClr val="484237"/>
                </a:solidFill>
                <a:latin typeface="Gelasio Semi Bold" pitchFamily="34" charset="0"/>
                <a:ea typeface="Gelasio Semi Bold" pitchFamily="34" charset="-122"/>
                <a:cs typeface="Gelasio Semi Bold" pitchFamily="34" charset="-120"/>
              </a:rPr>
              <a:t>Un Vero Amico</a:t>
            </a:r>
            <a:endParaRPr lang="en-US" sz="3708" dirty="0"/>
          </a:p>
        </p:txBody>
      </p:sp>
      <p:sp>
        <p:nvSpPr>
          <p:cNvPr id="4" name="Text 1"/>
          <p:cNvSpPr/>
          <p:nvPr/>
        </p:nvSpPr>
        <p:spPr>
          <a:xfrm>
            <a:off x="661491" y="1471216"/>
            <a:ext cx="6297018" cy="1209675"/>
          </a:xfrm>
          <a:prstGeom prst="rect">
            <a:avLst/>
          </a:prstGeom>
          <a:noFill/>
          <a:ln/>
        </p:spPr>
        <p:txBody>
          <a:bodyPr wrap="square" lIns="0" tIns="0" rIns="0" bIns="0" rtlCol="0" anchor="t"/>
          <a:lstStyle/>
          <a:p>
            <a:pPr algn="ctr">
              <a:lnSpc>
                <a:spcPts val="2375"/>
              </a:lnSpc>
            </a:pPr>
            <a:r>
              <a:rPr lang="en-US" sz="1600" b="1" dirty="0">
                <a:solidFill>
                  <a:srgbClr val="746558"/>
                </a:solidFill>
                <a:latin typeface="Gelasio" pitchFamily="34" charset="0"/>
                <a:ea typeface="Gelasio" pitchFamily="34" charset="-122"/>
                <a:cs typeface="Gelasio" pitchFamily="34" charset="-120"/>
              </a:rPr>
              <a:t>Zeus, un </a:t>
            </a:r>
            <a:r>
              <a:rPr lang="en-US" sz="1600" b="1" dirty="0" err="1">
                <a:solidFill>
                  <a:srgbClr val="746558"/>
                </a:solidFill>
                <a:latin typeface="Gelasio" pitchFamily="34" charset="0"/>
                <a:ea typeface="Gelasio" pitchFamily="34" charset="-122"/>
                <a:cs typeface="Gelasio" pitchFamily="34" charset="-120"/>
              </a:rPr>
              <a:t>elefante</a:t>
            </a:r>
            <a:r>
              <a:rPr lang="en-US" sz="1600" b="1" dirty="0">
                <a:solidFill>
                  <a:srgbClr val="746558"/>
                </a:solidFill>
                <a:latin typeface="Gelasio" pitchFamily="34" charset="0"/>
                <a:ea typeface="Gelasio" pitchFamily="34" charset="-122"/>
                <a:cs typeface="Gelasio" pitchFamily="34" charset="-120"/>
              </a:rPr>
              <a:t> </a:t>
            </a:r>
            <a:r>
              <a:rPr lang="en-US" sz="1600" b="1" dirty="0" err="1">
                <a:solidFill>
                  <a:srgbClr val="746558"/>
                </a:solidFill>
                <a:latin typeface="Gelasio" pitchFamily="34" charset="0"/>
                <a:ea typeface="Gelasio" pitchFamily="34" charset="-122"/>
                <a:cs typeface="Gelasio" pitchFamily="34" charset="-120"/>
              </a:rPr>
              <a:t>buono</a:t>
            </a:r>
            <a:r>
              <a:rPr lang="en-US" sz="1600" b="1" dirty="0">
                <a:solidFill>
                  <a:srgbClr val="746558"/>
                </a:solidFill>
                <a:latin typeface="Gelasio" pitchFamily="34" charset="0"/>
                <a:ea typeface="Gelasio" pitchFamily="34" charset="-122"/>
                <a:cs typeface="Gelasio" pitchFamily="34" charset="-120"/>
              </a:rPr>
              <a:t> ed Emanuele, un topo coraggioso, erano amici. Ben  un toro prepotente, tormentava la savana. Zeus lo evitava,  Emanuele, piccolo ma astuto, si divertiva a </a:t>
            </a:r>
            <a:r>
              <a:rPr lang="en-US" sz="1600" b="1" dirty="0" err="1">
                <a:solidFill>
                  <a:srgbClr val="746558"/>
                </a:solidFill>
                <a:latin typeface="Gelasio" pitchFamily="34" charset="0"/>
                <a:ea typeface="Gelasio" pitchFamily="34" charset="-122"/>
                <a:cs typeface="Gelasio" pitchFamily="34" charset="-120"/>
              </a:rPr>
              <a:t>mettere</a:t>
            </a:r>
            <a:r>
              <a:rPr lang="en-US" sz="1600" b="1" dirty="0">
                <a:solidFill>
                  <a:srgbClr val="746558"/>
                </a:solidFill>
                <a:latin typeface="Gelasio" pitchFamily="34" charset="0"/>
                <a:ea typeface="Gelasio" pitchFamily="34" charset="-122"/>
                <a:cs typeface="Gelasio" pitchFamily="34" charset="-120"/>
              </a:rPr>
              <a:t> Ben in difficoltà con i suoi scherzi</a:t>
            </a:r>
            <a:r>
              <a:rPr lang="en-US" sz="1458" dirty="0">
                <a:solidFill>
                  <a:srgbClr val="746558"/>
                </a:solidFill>
                <a:latin typeface="Gelasio" pitchFamily="34" charset="0"/>
                <a:ea typeface="Gelasio" pitchFamily="34" charset="-122"/>
                <a:cs typeface="Gelasio" pitchFamily="34" charset="-120"/>
              </a:rPr>
              <a:t>.</a:t>
            </a:r>
            <a:endParaRPr lang="en-US" sz="1458" dirty="0"/>
          </a:p>
        </p:txBody>
      </p:sp>
      <p:sp>
        <p:nvSpPr>
          <p:cNvPr id="5" name="Text 2"/>
          <p:cNvSpPr/>
          <p:nvPr/>
        </p:nvSpPr>
        <p:spPr>
          <a:xfrm>
            <a:off x="661490" y="2963587"/>
            <a:ext cx="6297018" cy="604838"/>
          </a:xfrm>
          <a:prstGeom prst="rect">
            <a:avLst/>
          </a:prstGeom>
          <a:noFill/>
          <a:ln/>
        </p:spPr>
        <p:txBody>
          <a:bodyPr wrap="square" lIns="0" tIns="0" rIns="0" bIns="0" rtlCol="0" anchor="t"/>
          <a:lstStyle/>
          <a:p>
            <a:pPr algn="ctr">
              <a:lnSpc>
                <a:spcPts val="2375"/>
              </a:lnSpc>
            </a:pPr>
            <a:r>
              <a:rPr lang="en-US" sz="1600" b="1" dirty="0">
                <a:solidFill>
                  <a:srgbClr val="746558"/>
                </a:solidFill>
                <a:latin typeface="Gelasio" pitchFamily="34" charset="0"/>
                <a:ea typeface="Gelasio" pitchFamily="34" charset="-122"/>
                <a:cs typeface="Gelasio" pitchFamily="34" charset="-120"/>
              </a:rPr>
              <a:t>Un </a:t>
            </a:r>
            <a:r>
              <a:rPr lang="en-US" sz="1600" b="1" dirty="0" err="1">
                <a:solidFill>
                  <a:srgbClr val="746558"/>
                </a:solidFill>
                <a:latin typeface="Gelasio" pitchFamily="34" charset="0"/>
                <a:ea typeface="Gelasio" pitchFamily="34" charset="-122"/>
                <a:cs typeface="Gelasio" pitchFamily="34" charset="-120"/>
              </a:rPr>
              <a:t>giorno</a:t>
            </a:r>
            <a:r>
              <a:rPr lang="en-US" sz="1600" b="1" dirty="0">
                <a:solidFill>
                  <a:srgbClr val="746558"/>
                </a:solidFill>
                <a:latin typeface="Gelasio" pitchFamily="34" charset="0"/>
                <a:ea typeface="Gelasio" pitchFamily="34" charset="-122"/>
                <a:cs typeface="Gelasio" pitchFamily="34" charset="-120"/>
              </a:rPr>
              <a:t>, Ben intrappolò Zeus vicino a un burrone. Emanuele, con ingegno, </a:t>
            </a:r>
            <a:r>
              <a:rPr lang="en-US" sz="1600" b="1" dirty="0" err="1">
                <a:solidFill>
                  <a:srgbClr val="746558"/>
                </a:solidFill>
                <a:latin typeface="Gelasio" pitchFamily="34" charset="0"/>
                <a:ea typeface="Gelasio" pitchFamily="34" charset="-122"/>
                <a:cs typeface="Gelasio" pitchFamily="34" charset="-120"/>
              </a:rPr>
              <a:t>fece</a:t>
            </a:r>
            <a:r>
              <a:rPr lang="en-US" sz="1600" b="1" dirty="0">
                <a:solidFill>
                  <a:srgbClr val="746558"/>
                </a:solidFill>
                <a:latin typeface="Gelasio" pitchFamily="34" charset="0"/>
                <a:ea typeface="Gelasio" pitchFamily="34" charset="-122"/>
                <a:cs typeface="Gelasio" pitchFamily="34" charset="-120"/>
              </a:rPr>
              <a:t> </a:t>
            </a:r>
            <a:r>
              <a:rPr lang="en-US" sz="1600" b="1" dirty="0" err="1">
                <a:solidFill>
                  <a:srgbClr val="746558"/>
                </a:solidFill>
                <a:latin typeface="Gelasio" pitchFamily="34" charset="0"/>
                <a:ea typeface="Gelasio" pitchFamily="34" charset="-122"/>
                <a:cs typeface="Gelasio" pitchFamily="34" charset="-120"/>
              </a:rPr>
              <a:t>scivolare</a:t>
            </a:r>
            <a:r>
              <a:rPr lang="en-US" sz="1600" b="1" dirty="0">
                <a:solidFill>
                  <a:srgbClr val="746558"/>
                </a:solidFill>
                <a:latin typeface="Gelasio" pitchFamily="34" charset="0"/>
                <a:ea typeface="Gelasio" pitchFamily="34" charset="-122"/>
                <a:cs typeface="Gelasio" pitchFamily="34" charset="-120"/>
              </a:rPr>
              <a:t> il terreno sotto gli zoccoli del toro, facendolo cadere.</a:t>
            </a:r>
            <a:endParaRPr lang="en-US" sz="1600" b="1" dirty="0"/>
          </a:p>
        </p:txBody>
      </p:sp>
      <p:sp>
        <p:nvSpPr>
          <p:cNvPr id="14" name="CasellaDiTesto 13">
            <a:extLst>
              <a:ext uri="{FF2B5EF4-FFF2-40B4-BE49-F238E27FC236}">
                <a16:creationId xmlns:a16="http://schemas.microsoft.com/office/drawing/2014/main" xmlns="" id="{153067D5-E7BF-3312-3433-DE18DAF9D67D}"/>
              </a:ext>
            </a:extLst>
          </p:cNvPr>
          <p:cNvSpPr txBox="1"/>
          <p:nvPr/>
        </p:nvSpPr>
        <p:spPr>
          <a:xfrm>
            <a:off x="661490" y="3875103"/>
            <a:ext cx="6000752" cy="376129"/>
          </a:xfrm>
          <a:prstGeom prst="rect">
            <a:avLst/>
          </a:prstGeom>
          <a:noFill/>
        </p:spPr>
        <p:txBody>
          <a:bodyPr wrap="square">
            <a:spAutoFit/>
          </a:bodyPr>
          <a:lstStyle/>
          <a:p>
            <a:pPr algn="ctr">
              <a:lnSpc>
                <a:spcPts val="2375"/>
              </a:lnSpc>
            </a:pPr>
            <a:r>
              <a:rPr lang="en-US" b="1" dirty="0" smtClean="0">
                <a:solidFill>
                  <a:srgbClr val="746558"/>
                </a:solidFill>
                <a:latin typeface="Gelasio" pitchFamily="34" charset="0"/>
                <a:ea typeface="Gelasio" pitchFamily="34" charset="-122"/>
                <a:cs typeface="Gelasio" pitchFamily="34" charset="-120"/>
              </a:rPr>
              <a:t>MORALE</a:t>
            </a:r>
            <a:endParaRPr lang="en-US" b="1" dirty="0"/>
          </a:p>
        </p:txBody>
      </p:sp>
      <p:sp>
        <p:nvSpPr>
          <p:cNvPr id="16" name="CasellaDiTesto 15">
            <a:extLst>
              <a:ext uri="{FF2B5EF4-FFF2-40B4-BE49-F238E27FC236}">
                <a16:creationId xmlns:a16="http://schemas.microsoft.com/office/drawing/2014/main" xmlns="" id="{2476FC3A-B28B-4D4C-44DF-2CA73BE7319D}"/>
              </a:ext>
            </a:extLst>
          </p:cNvPr>
          <p:cNvSpPr txBox="1"/>
          <p:nvPr/>
        </p:nvSpPr>
        <p:spPr>
          <a:xfrm>
            <a:off x="661490" y="4251232"/>
            <a:ext cx="6297018" cy="2554545"/>
          </a:xfrm>
          <a:prstGeom prst="rect">
            <a:avLst/>
          </a:prstGeom>
          <a:noFill/>
        </p:spPr>
        <p:txBody>
          <a:bodyPr wrap="square">
            <a:spAutoFit/>
          </a:bodyPr>
          <a:lstStyle/>
          <a:p>
            <a:pPr algn="ctr">
              <a:lnSpc>
                <a:spcPts val="2375"/>
              </a:lnSpc>
            </a:pPr>
            <a:r>
              <a:rPr lang="en-US" sz="1600" b="1" dirty="0">
                <a:solidFill>
                  <a:srgbClr val="746558"/>
                </a:solidFill>
                <a:latin typeface="Gelasio" pitchFamily="34" charset="0"/>
                <a:ea typeface="Gelasio" pitchFamily="34" charset="-122"/>
                <a:cs typeface="Gelasio" pitchFamily="34" charset="-120"/>
              </a:rPr>
              <a:t>“</a:t>
            </a:r>
            <a:r>
              <a:rPr lang="en-US" sz="1600" b="1" dirty="0" err="1">
                <a:solidFill>
                  <a:srgbClr val="746558"/>
                </a:solidFill>
                <a:latin typeface="Gelasio" pitchFamily="34" charset="0"/>
                <a:ea typeface="Gelasio" pitchFamily="34" charset="-122"/>
                <a:cs typeface="Gelasio" pitchFamily="34" charset="-120"/>
              </a:rPr>
              <a:t>L'ingegno</a:t>
            </a:r>
            <a:r>
              <a:rPr lang="en-US" sz="1600" b="1" dirty="0">
                <a:solidFill>
                  <a:srgbClr val="746558"/>
                </a:solidFill>
                <a:latin typeface="Gelasio" pitchFamily="34" charset="0"/>
                <a:ea typeface="Gelasio" pitchFamily="34" charset="-122"/>
                <a:cs typeface="Gelasio" pitchFamily="34" charset="-120"/>
              </a:rPr>
              <a:t> e </a:t>
            </a:r>
            <a:r>
              <a:rPr lang="en-US" sz="1600" b="1" dirty="0" err="1">
                <a:solidFill>
                  <a:srgbClr val="746558"/>
                </a:solidFill>
                <a:latin typeface="Gelasio" pitchFamily="34" charset="0"/>
                <a:ea typeface="Gelasio" pitchFamily="34" charset="-122"/>
                <a:cs typeface="Gelasio" pitchFamily="34" charset="-120"/>
              </a:rPr>
              <a:t>l'amicizia</a:t>
            </a:r>
            <a:r>
              <a:rPr lang="en-US" sz="1600" b="1" dirty="0">
                <a:solidFill>
                  <a:srgbClr val="746558"/>
                </a:solidFill>
                <a:latin typeface="Gelasio" pitchFamily="34" charset="0"/>
                <a:ea typeface="Gelasio" pitchFamily="34" charset="-122"/>
                <a:cs typeface="Gelasio" pitchFamily="34" charset="-120"/>
              </a:rPr>
              <a:t> </a:t>
            </a:r>
            <a:r>
              <a:rPr lang="en-US" sz="1600" b="1" dirty="0" err="1">
                <a:solidFill>
                  <a:srgbClr val="746558"/>
                </a:solidFill>
                <a:latin typeface="Gelasio" pitchFamily="34" charset="0"/>
                <a:ea typeface="Gelasio" pitchFamily="34" charset="-122"/>
                <a:cs typeface="Gelasio" pitchFamily="34" charset="-120"/>
              </a:rPr>
              <a:t>vincono</a:t>
            </a:r>
            <a:r>
              <a:rPr lang="en-US" sz="1600" b="1" dirty="0">
                <a:solidFill>
                  <a:srgbClr val="746558"/>
                </a:solidFill>
                <a:latin typeface="Gelasio" pitchFamily="34" charset="0"/>
                <a:ea typeface="Gelasio" pitchFamily="34" charset="-122"/>
                <a:cs typeface="Gelasio" pitchFamily="34" charset="-120"/>
              </a:rPr>
              <a:t> la </a:t>
            </a:r>
            <a:r>
              <a:rPr lang="en-US" sz="1600" b="1" dirty="0" err="1">
                <a:solidFill>
                  <a:srgbClr val="746558"/>
                </a:solidFill>
                <a:latin typeface="Gelasio" pitchFamily="34" charset="0"/>
                <a:ea typeface="Gelasio" pitchFamily="34" charset="-122"/>
                <a:cs typeface="Gelasio" pitchFamily="34" charset="-120"/>
              </a:rPr>
              <a:t>forza</a:t>
            </a:r>
            <a:r>
              <a:rPr lang="en-US" sz="1600" b="1" dirty="0">
                <a:solidFill>
                  <a:srgbClr val="746558"/>
                </a:solidFill>
                <a:latin typeface="Gelasio" pitchFamily="34" charset="0"/>
                <a:ea typeface="Gelasio" pitchFamily="34" charset="-122"/>
                <a:cs typeface="Gelasio" pitchFamily="34" charset="-120"/>
              </a:rPr>
              <a:t>”.</a:t>
            </a:r>
          </a:p>
          <a:p>
            <a:pPr>
              <a:lnSpc>
                <a:spcPts val="2375"/>
              </a:lnSpc>
            </a:pPr>
            <a:endParaRPr lang="en-US" sz="1500" b="1" dirty="0">
              <a:solidFill>
                <a:srgbClr val="746558"/>
              </a:solidFill>
              <a:latin typeface="Gelasio" pitchFamily="34" charset="0"/>
              <a:ea typeface="Gelasio" pitchFamily="34" charset="-122"/>
              <a:cs typeface="Gelasio" pitchFamily="34" charset="-120"/>
            </a:endParaRPr>
          </a:p>
          <a:p>
            <a:pPr>
              <a:lnSpc>
                <a:spcPts val="2375"/>
              </a:lnSpc>
            </a:pPr>
            <a:endParaRPr lang="en-US" sz="1500" b="1" dirty="0">
              <a:solidFill>
                <a:srgbClr val="746558"/>
              </a:solidFill>
              <a:latin typeface="Gelasio" pitchFamily="34" charset="0"/>
              <a:ea typeface="Gelasio" pitchFamily="34" charset="-122"/>
              <a:cs typeface="Gelasio" pitchFamily="34" charset="-120"/>
            </a:endParaRPr>
          </a:p>
          <a:p>
            <a:pPr>
              <a:lnSpc>
                <a:spcPts val="2375"/>
              </a:lnSpc>
            </a:pPr>
            <a:endParaRPr lang="en-US" sz="1500" b="1" dirty="0">
              <a:solidFill>
                <a:srgbClr val="746558"/>
              </a:solidFill>
              <a:latin typeface="Gelasio" pitchFamily="34" charset="0"/>
              <a:ea typeface="Gelasio" pitchFamily="34" charset="-122"/>
              <a:cs typeface="Gelasio" pitchFamily="34" charset="-120"/>
            </a:endParaRPr>
          </a:p>
          <a:p>
            <a:pPr>
              <a:lnSpc>
                <a:spcPts val="2375"/>
              </a:lnSpc>
            </a:pPr>
            <a:endParaRPr lang="en-US" sz="1500" b="1" dirty="0">
              <a:solidFill>
                <a:srgbClr val="746558"/>
              </a:solidFill>
              <a:latin typeface="Gelasio" pitchFamily="34" charset="0"/>
              <a:ea typeface="Gelasio" pitchFamily="34" charset="-122"/>
              <a:cs typeface="Gelasio" pitchFamily="34" charset="-120"/>
            </a:endParaRPr>
          </a:p>
          <a:p>
            <a:pPr>
              <a:lnSpc>
                <a:spcPts val="2375"/>
              </a:lnSpc>
            </a:pPr>
            <a:endParaRPr lang="en-US" sz="1500" b="1" dirty="0">
              <a:solidFill>
                <a:srgbClr val="746558"/>
              </a:solidFill>
              <a:latin typeface="Gelasio" pitchFamily="34" charset="0"/>
              <a:ea typeface="Gelasio" pitchFamily="34" charset="-122"/>
              <a:cs typeface="Gelasio" pitchFamily="34" charset="-120"/>
            </a:endParaRPr>
          </a:p>
          <a:p>
            <a:pPr>
              <a:lnSpc>
                <a:spcPts val="2375"/>
              </a:lnSpc>
            </a:pPr>
            <a:endParaRPr lang="en-US" sz="1500" b="1" dirty="0">
              <a:solidFill>
                <a:srgbClr val="746558"/>
              </a:solidFill>
              <a:latin typeface="Gelasio" pitchFamily="34" charset="0"/>
              <a:ea typeface="Gelasio" pitchFamily="34" charset="-122"/>
              <a:cs typeface="Gelasio" pitchFamily="34" charset="-120"/>
            </a:endParaRPr>
          </a:p>
          <a:p>
            <a:pPr>
              <a:lnSpc>
                <a:spcPts val="2375"/>
              </a:lnSpc>
            </a:pPr>
            <a:r>
              <a:rPr lang="en-US" sz="1500" b="1" dirty="0">
                <a:solidFill>
                  <a:srgbClr val="746558"/>
                </a:solidFill>
                <a:latin typeface="Gelasio" pitchFamily="34" charset="0"/>
                <a:ea typeface="Gelasio" pitchFamily="34" charset="-122"/>
                <a:cs typeface="Gelasio" pitchFamily="34" charset="-120"/>
              </a:rPr>
              <a:t>2.                                                                                                  </a:t>
            </a:r>
            <a:endParaRPr lang="en-US" sz="15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9A3CF4D8-DAE4-6CEB-1555-B594139C0B0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0" y="0"/>
            <a:ext cx="12192000" cy="6858000"/>
          </a:xfrm>
          <a:prstGeom prst="rect">
            <a:avLst/>
          </a:prstGeom>
        </p:spPr>
      </p:pic>
      <p:sp>
        <p:nvSpPr>
          <p:cNvPr id="5" name="CasellaDiTesto 4">
            <a:extLst>
              <a:ext uri="{FF2B5EF4-FFF2-40B4-BE49-F238E27FC236}">
                <a16:creationId xmlns:a16="http://schemas.microsoft.com/office/drawing/2014/main" xmlns="" id="{E940481D-E18B-6D7F-602A-A099B26DE8AF}"/>
              </a:ext>
            </a:extLst>
          </p:cNvPr>
          <p:cNvSpPr txBox="1"/>
          <p:nvPr/>
        </p:nvSpPr>
        <p:spPr>
          <a:xfrm>
            <a:off x="3754582" y="2397948"/>
            <a:ext cx="4682836" cy="2062103"/>
          </a:xfrm>
          <a:prstGeom prst="rect">
            <a:avLst/>
          </a:prstGeom>
          <a:noFill/>
        </p:spPr>
        <p:txBody>
          <a:bodyPr wrap="square" rtlCol="0">
            <a:spAutoFit/>
          </a:bodyPr>
          <a:lstStyle/>
          <a:p>
            <a:pPr algn="ctr"/>
            <a:r>
              <a:rPr lang="it-IT" sz="3200" dirty="0"/>
              <a:t> </a:t>
            </a:r>
            <a:r>
              <a:rPr lang="it-IT" sz="3200" dirty="0">
                <a:solidFill>
                  <a:schemeClr val="bg1"/>
                </a:solidFill>
              </a:rPr>
              <a:t>EMANUELE CENTONZE                 ALESSANDRO AMEN                                 ALFONSO SORRENTINO                 GIANLUIGI CURCIO  </a:t>
            </a:r>
          </a:p>
        </p:txBody>
      </p:sp>
      <p:sp>
        <p:nvSpPr>
          <p:cNvPr id="2" name="CasellaDiTesto 1">
            <a:extLst>
              <a:ext uri="{FF2B5EF4-FFF2-40B4-BE49-F238E27FC236}">
                <a16:creationId xmlns:a16="http://schemas.microsoft.com/office/drawing/2014/main" xmlns="" id="{9DE27278-390B-C943-770A-6630A7B6D65B}"/>
              </a:ext>
            </a:extLst>
          </p:cNvPr>
          <p:cNvSpPr txBox="1"/>
          <p:nvPr/>
        </p:nvSpPr>
        <p:spPr>
          <a:xfrm>
            <a:off x="5176684" y="1489587"/>
            <a:ext cx="1592826" cy="369332"/>
          </a:xfrm>
          <a:prstGeom prst="rect">
            <a:avLst/>
          </a:prstGeom>
          <a:noFill/>
        </p:spPr>
        <p:txBody>
          <a:bodyPr wrap="square" rtlCol="0">
            <a:spAutoFit/>
          </a:bodyPr>
          <a:lstStyle/>
          <a:p>
            <a:endParaRPr lang="it-IT" dirty="0"/>
          </a:p>
        </p:txBody>
      </p:sp>
      <p:sp>
        <p:nvSpPr>
          <p:cNvPr id="4" name="CasellaDiTesto 3"/>
          <p:cNvSpPr txBox="1"/>
          <p:nvPr/>
        </p:nvSpPr>
        <p:spPr>
          <a:xfrm>
            <a:off x="4443663" y="1219199"/>
            <a:ext cx="3416969" cy="584775"/>
          </a:xfrm>
          <a:prstGeom prst="rect">
            <a:avLst/>
          </a:prstGeom>
          <a:noFill/>
        </p:spPr>
        <p:txBody>
          <a:bodyPr wrap="square" rtlCol="0">
            <a:spAutoFit/>
          </a:bodyPr>
          <a:lstStyle/>
          <a:p>
            <a:pPr algn="ctr"/>
            <a:r>
              <a:rPr lang="it-IT" sz="3200" dirty="0" smtClean="0">
                <a:solidFill>
                  <a:schemeClr val="bg1"/>
                </a:solidFill>
              </a:rPr>
              <a:t>GLI ALUNNI:</a:t>
            </a:r>
            <a:endParaRPr lang="it-IT" sz="3200" dirty="0">
              <a:solidFill>
                <a:schemeClr val="bg1"/>
              </a:solidFill>
            </a:endParaRPr>
          </a:p>
        </p:txBody>
      </p:sp>
    </p:spTree>
    <p:extLst>
      <p:ext uri="{BB962C8B-B14F-4D97-AF65-F5344CB8AC3E}">
        <p14:creationId xmlns:p14="http://schemas.microsoft.com/office/powerpoint/2010/main" val="370356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278.400 Prato Illustrazioni stock, grafiche vettoriali royalty-free e clip  art - iStock | Erba, Giardino, Ci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414"/>
            <a:ext cx="12192000" cy="710682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ctrTitle"/>
          </p:nvPr>
        </p:nvSpPr>
        <p:spPr>
          <a:xfrm>
            <a:off x="1741169" y="1110992"/>
            <a:ext cx="9128760" cy="146367"/>
          </a:xfrm>
        </p:spPr>
        <p:txBody>
          <a:bodyPr>
            <a:normAutofit fontScale="90000"/>
          </a:bodyPr>
          <a:lstStyle/>
          <a:p>
            <a:r>
              <a:rPr lang="it-IT" b="1" dirty="0">
                <a:ln w="22225">
                  <a:solidFill>
                    <a:srgbClr val="002060"/>
                  </a:solidFill>
                  <a:prstDash val="solid"/>
                </a:ln>
                <a:solidFill>
                  <a:schemeClr val="accent2">
                    <a:lumMod val="40000"/>
                    <a:lumOff val="60000"/>
                  </a:schemeClr>
                </a:solidFill>
                <a:effectLst>
                  <a:glow rad="63500">
                    <a:schemeClr val="accent1">
                      <a:satMod val="175000"/>
                      <a:alpha val="40000"/>
                    </a:schemeClr>
                  </a:glow>
                </a:effectLst>
              </a:rPr>
              <a:t>UNA MOSTRA FINITA MALE</a:t>
            </a:r>
          </a:p>
        </p:txBody>
      </p:sp>
      <p:sp>
        <p:nvSpPr>
          <p:cNvPr id="3" name="Sottotitolo 2"/>
          <p:cNvSpPr>
            <a:spLocks noGrp="1"/>
          </p:cNvSpPr>
          <p:nvPr>
            <p:ph type="subTitle" idx="1"/>
          </p:nvPr>
        </p:nvSpPr>
        <p:spPr>
          <a:xfrm>
            <a:off x="2087880" y="1576925"/>
            <a:ext cx="9250680" cy="5085922"/>
          </a:xfrm>
        </p:spPr>
        <p:txBody>
          <a:bodyPr>
            <a:normAutofit fontScale="85000" lnSpcReduction="20000"/>
          </a:bodyPr>
          <a:lstStyle/>
          <a:p>
            <a:pPr algn="ctr"/>
            <a:r>
              <a:rPr lang="it-IT" sz="2200" b="1" dirty="0">
                <a:solidFill>
                  <a:srgbClr val="002060"/>
                </a:solidFill>
              </a:rPr>
              <a:t>C’erano una volta un leone, un pavone e una volpe che avevano sentito parlare di una mostra di bellezza nella foresta. Chi vinceva otteneva una coppa d’oro.</a:t>
            </a:r>
          </a:p>
          <a:p>
            <a:pPr algn="ctr"/>
            <a:r>
              <a:rPr lang="it-IT" sz="2200" b="1" dirty="0">
                <a:solidFill>
                  <a:srgbClr val="002060"/>
                </a:solidFill>
              </a:rPr>
              <a:t>-Ragazzi, voi partecipate a questa mostra?-domandò la volpe.</a:t>
            </a:r>
          </a:p>
          <a:p>
            <a:pPr algn="ctr"/>
            <a:r>
              <a:rPr lang="it-IT" sz="2200" b="1" dirty="0">
                <a:solidFill>
                  <a:srgbClr val="002060"/>
                </a:solidFill>
              </a:rPr>
              <a:t>Il leone e il pavone risposero di sì.</a:t>
            </a:r>
          </a:p>
          <a:p>
            <a:pPr algn="ctr"/>
            <a:r>
              <a:rPr lang="it-IT" sz="2200" b="1" dirty="0">
                <a:solidFill>
                  <a:srgbClr val="002060"/>
                </a:solidFill>
              </a:rPr>
              <a:t>La volpe, mentendo disse:-Io non parteciperò, ma verrò a fare il tifo per voi.</a:t>
            </a:r>
          </a:p>
          <a:p>
            <a:pPr algn="ctr"/>
            <a:r>
              <a:rPr lang="it-IT" sz="2200" b="1" dirty="0">
                <a:solidFill>
                  <a:srgbClr val="002060"/>
                </a:solidFill>
              </a:rPr>
              <a:t>Quando arrivò il giorno della mostra i concorrenti si prepararono al meglio e la volpe arrivò sul posto sussurrando al pavone:-Guarda che il leone parla male di te, dice che non sarai mai alla sua altezza.</a:t>
            </a:r>
          </a:p>
          <a:p>
            <a:pPr algn="ctr"/>
            <a:r>
              <a:rPr lang="it-IT" sz="2200" b="1" dirty="0">
                <a:solidFill>
                  <a:srgbClr val="002060"/>
                </a:solidFill>
              </a:rPr>
              <a:t>Il pavone, infuriato, andò dal leone insultandolo. Per difendersi, il leone cominciò una lotta contro di lui.</a:t>
            </a:r>
          </a:p>
          <a:p>
            <a:pPr algn="ctr"/>
            <a:r>
              <a:rPr lang="it-IT" sz="2200" b="1" dirty="0">
                <a:solidFill>
                  <a:srgbClr val="002060"/>
                </a:solidFill>
              </a:rPr>
              <a:t>Nel frattempo la volpe rubò la coppa e se ne scappò contenta.</a:t>
            </a:r>
          </a:p>
          <a:p>
            <a:pPr algn="ctr"/>
            <a:r>
              <a:rPr lang="it-IT" sz="2200" b="1" dirty="0">
                <a:solidFill>
                  <a:srgbClr val="002060"/>
                </a:solidFill>
              </a:rPr>
              <a:t>Quando fecero </a:t>
            </a:r>
            <a:r>
              <a:rPr lang="it-IT" sz="2200" b="1" dirty="0" smtClean="0">
                <a:solidFill>
                  <a:srgbClr val="002060"/>
                </a:solidFill>
              </a:rPr>
              <a:t>pace, </a:t>
            </a:r>
            <a:r>
              <a:rPr lang="it-IT" sz="2200" b="1" dirty="0">
                <a:solidFill>
                  <a:srgbClr val="002060"/>
                </a:solidFill>
              </a:rPr>
              <a:t>il pavone si </a:t>
            </a:r>
            <a:r>
              <a:rPr lang="it-IT" sz="2200" b="1" dirty="0" smtClean="0">
                <a:solidFill>
                  <a:srgbClr val="002060"/>
                </a:solidFill>
              </a:rPr>
              <a:t>accorse </a:t>
            </a:r>
            <a:r>
              <a:rPr lang="it-IT" sz="2200" b="1" dirty="0">
                <a:solidFill>
                  <a:srgbClr val="002060"/>
                </a:solidFill>
              </a:rPr>
              <a:t>che il premio non c’era più e </a:t>
            </a:r>
            <a:r>
              <a:rPr lang="it-IT" sz="2200" b="1" dirty="0" smtClean="0">
                <a:solidFill>
                  <a:srgbClr val="002060"/>
                </a:solidFill>
              </a:rPr>
              <a:t>capì </a:t>
            </a:r>
            <a:r>
              <a:rPr lang="it-IT" sz="2200" b="1" dirty="0">
                <a:solidFill>
                  <a:srgbClr val="002060"/>
                </a:solidFill>
              </a:rPr>
              <a:t>subito che era stata la volpe e </a:t>
            </a:r>
            <a:r>
              <a:rPr lang="it-IT" sz="2200" b="1" dirty="0" smtClean="0">
                <a:solidFill>
                  <a:srgbClr val="002060"/>
                </a:solidFill>
              </a:rPr>
              <a:t>disse arrabbiato:- </a:t>
            </a:r>
            <a:r>
              <a:rPr lang="it-IT" sz="2200" b="1" dirty="0">
                <a:solidFill>
                  <a:srgbClr val="002060"/>
                </a:solidFill>
              </a:rPr>
              <a:t>Poveri noi, ci ha preso in giro.</a:t>
            </a:r>
          </a:p>
          <a:p>
            <a:pPr algn="ctr"/>
            <a:r>
              <a:rPr lang="it-IT" sz="2200" b="1" dirty="0">
                <a:solidFill>
                  <a:srgbClr val="002060"/>
                </a:solidFill>
              </a:rPr>
              <a:t>E così il leone e il pavone non ricevettero più il premio.</a:t>
            </a:r>
          </a:p>
          <a:p>
            <a:pPr algn="ctr"/>
            <a:r>
              <a:rPr lang="it-IT" sz="2200" b="1" dirty="0">
                <a:solidFill>
                  <a:srgbClr val="002060"/>
                </a:solidFill>
              </a:rPr>
              <a:t>La morale della favola è: </a:t>
            </a:r>
            <a:r>
              <a:rPr lang="it-IT" sz="2200" b="1" dirty="0">
                <a:ln w="0"/>
                <a:solidFill>
                  <a:srgbClr val="FF0000"/>
                </a:solidFill>
                <a:effectLst>
                  <a:outerShdw blurRad="38100" dist="19050" dir="2700000" algn="tl" rotWithShape="0">
                    <a:schemeClr val="dk1">
                      <a:alpha val="40000"/>
                    </a:schemeClr>
                  </a:outerShdw>
                </a:effectLst>
              </a:rPr>
              <a:t>tra i due litiganti il terzo </a:t>
            </a:r>
            <a:r>
              <a:rPr lang="it-IT" sz="2200" b="1" dirty="0" smtClean="0">
                <a:ln w="0"/>
                <a:solidFill>
                  <a:srgbClr val="FF0000"/>
                </a:solidFill>
                <a:effectLst>
                  <a:outerShdw blurRad="38100" dist="19050" dir="2700000" algn="tl" rotWithShape="0">
                    <a:schemeClr val="dk1">
                      <a:alpha val="40000"/>
                    </a:schemeClr>
                  </a:outerShdw>
                </a:effectLst>
              </a:rPr>
              <a:t>gode</a:t>
            </a:r>
            <a:r>
              <a:rPr lang="it-IT" sz="1900" b="1" dirty="0">
                <a:solidFill>
                  <a:srgbClr val="FF0000"/>
                </a:solidFill>
              </a:rPr>
              <a:t>.</a:t>
            </a:r>
            <a:endParaRPr lang="it-IT" b="1" dirty="0">
              <a:ln w="0"/>
              <a:solidFill>
                <a:srgbClr val="FF0000"/>
              </a:solidFill>
              <a:effectLst>
                <a:outerShdw blurRad="38100" dist="19050" dir="2700000" algn="tl" rotWithShape="0">
                  <a:schemeClr val="dk1">
                    <a:alpha val="40000"/>
                  </a:schemeClr>
                </a:outerShdw>
              </a:effectLst>
            </a:endParaRPr>
          </a:p>
          <a:p>
            <a:endParaRPr lang="it-IT" dirty="0">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0250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 name="Picture 30" descr="Disegno Una volpe colorato da Utente non registrato il 09 di Maggio del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0" y="3157497"/>
            <a:ext cx="3587262" cy="2810023"/>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Foto Disegno Pavone Bambini |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049" y="3277935"/>
            <a:ext cx="3848732" cy="2563772"/>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verde colorato sfondo. verde schermo sfondo. verde colorato croma chiave  sfondo schermo piatto stile design gratuito foto 21091714 Stock Photo su  Vectee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95" y="-130103"/>
            <a:ext cx="14001750" cy="9334500"/>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Nuvole Isolate Vettoriali, Illustrazioni 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995" y="-130103"/>
            <a:ext cx="4477900" cy="28184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llustrazione di carino Leone animale. adatto per figli di libro design  elementi. introduzione di animali per bambini. png formato 12894984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11303"/>
            <a:ext cx="7050590" cy="59416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ole Immagini PNG, Scarica 24000+ Risorse PNG con sfondo trasparen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57" y="80956"/>
            <a:ext cx="2719443" cy="28100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Nuvole Isolate Vettoriali, Illustrazioni 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6118" y="135791"/>
            <a:ext cx="2347325" cy="234732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8"/>
          <a:stretch>
            <a:fillRect/>
          </a:stretch>
        </p:blipFill>
        <p:spPr>
          <a:xfrm>
            <a:off x="7966365" y="3824395"/>
            <a:ext cx="3998498" cy="2818407"/>
          </a:xfrm>
          <a:prstGeom prst="rect">
            <a:avLst/>
          </a:prstGeom>
        </p:spPr>
      </p:pic>
    </p:spTree>
    <p:extLst>
      <p:ext uri="{BB962C8B-B14F-4D97-AF65-F5344CB8AC3E}">
        <p14:creationId xmlns:p14="http://schemas.microsoft.com/office/powerpoint/2010/main" val="277618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0C3CA0A8-A6EF-B47A-C06C-8F286250895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0" y="0"/>
            <a:ext cx="12192000" cy="6858000"/>
          </a:xfrm>
          <a:prstGeom prst="rect">
            <a:avLst/>
          </a:prstGeom>
        </p:spPr>
      </p:pic>
      <p:sp>
        <p:nvSpPr>
          <p:cNvPr id="4" name="CasellaDiTesto 3">
            <a:extLst>
              <a:ext uri="{FF2B5EF4-FFF2-40B4-BE49-F238E27FC236}">
                <a16:creationId xmlns:a16="http://schemas.microsoft.com/office/drawing/2014/main" xmlns="" id="{5061EEE3-1782-A084-AD29-C61E7F1FBE65}"/>
              </a:ext>
            </a:extLst>
          </p:cNvPr>
          <p:cNvSpPr txBox="1"/>
          <p:nvPr/>
        </p:nvSpPr>
        <p:spPr>
          <a:xfrm>
            <a:off x="3628103" y="1905506"/>
            <a:ext cx="5161936" cy="3108543"/>
          </a:xfrm>
          <a:prstGeom prst="rect">
            <a:avLst/>
          </a:prstGeom>
          <a:noFill/>
        </p:spPr>
        <p:txBody>
          <a:bodyPr wrap="square" rtlCol="0">
            <a:spAutoFit/>
          </a:bodyPr>
          <a:lstStyle/>
          <a:p>
            <a:pPr algn="ctr"/>
            <a:r>
              <a:rPr lang="it-IT" sz="2800" dirty="0">
                <a:solidFill>
                  <a:schemeClr val="bg1"/>
                </a:solidFill>
              </a:rPr>
              <a:t>MARIBEL D’ALESSANDRO       SERENA CAVALIERE           DANIELA SASSO                ANGELA CALANDRIELLO  MICHELA  SORRENTINO         LORITA GAGLIARDI             REHAB BILAL  </a:t>
            </a:r>
          </a:p>
        </p:txBody>
      </p:sp>
      <p:sp>
        <p:nvSpPr>
          <p:cNvPr id="2" name="CasellaDiTesto 1"/>
          <p:cNvSpPr txBox="1"/>
          <p:nvPr/>
        </p:nvSpPr>
        <p:spPr>
          <a:xfrm>
            <a:off x="4748463" y="768087"/>
            <a:ext cx="2695074" cy="523220"/>
          </a:xfrm>
          <a:prstGeom prst="rect">
            <a:avLst/>
          </a:prstGeom>
          <a:noFill/>
        </p:spPr>
        <p:txBody>
          <a:bodyPr wrap="square" rtlCol="0">
            <a:spAutoFit/>
          </a:bodyPr>
          <a:lstStyle/>
          <a:p>
            <a:pPr algn="ctr"/>
            <a:r>
              <a:rPr lang="it-IT" sz="2800" dirty="0" smtClean="0">
                <a:solidFill>
                  <a:schemeClr val="bg1"/>
                </a:solidFill>
              </a:rPr>
              <a:t>LE ALUNNE:</a:t>
            </a:r>
            <a:endParaRPr lang="it-IT" sz="2800" dirty="0">
              <a:solidFill>
                <a:schemeClr val="bg1"/>
              </a:solidFill>
            </a:endParaRPr>
          </a:p>
        </p:txBody>
      </p:sp>
    </p:spTree>
    <p:extLst>
      <p:ext uri="{BB962C8B-B14F-4D97-AF65-F5344CB8AC3E}">
        <p14:creationId xmlns:p14="http://schemas.microsoft.com/office/powerpoint/2010/main" val="170554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6" descr="Immagine che contiene arte, dipinto, cartone animato, albero&#10;&#10;Descrizione generata automaticamente">
            <a:extLst>
              <a:ext uri="{FF2B5EF4-FFF2-40B4-BE49-F238E27FC236}">
                <a16:creationId xmlns:a16="http://schemas.microsoft.com/office/drawing/2014/main" xmlns="" id="{3591C81B-6CF3-B918-3EC5-357BCCCBA7CE}"/>
              </a:ext>
            </a:extLst>
          </p:cNvPr>
          <p:cNvPicPr>
            <a:picLocks noChangeAspect="1"/>
          </p:cNvPicPr>
          <p:nvPr/>
        </p:nvPicPr>
        <p:blipFill>
          <a:blip r:embed="rId2"/>
          <a:srcRect t="1343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xmlns="" id="{07CE99C9-F483-36C0-93F6-1759F6FAF5C0}"/>
              </a:ext>
            </a:extLst>
          </p:cNvPr>
          <p:cNvSpPr>
            <a:spLocks noGrp="1"/>
          </p:cNvSpPr>
          <p:nvPr>
            <p:ph type="title"/>
          </p:nvPr>
        </p:nvSpPr>
        <p:spPr>
          <a:xfrm>
            <a:off x="677333" y="-8237"/>
            <a:ext cx="3851123" cy="1279611"/>
          </a:xfrm>
        </p:spPr>
        <p:txBody>
          <a:bodyPr>
            <a:normAutofit fontScale="90000"/>
          </a:bodyPr>
          <a:lstStyle/>
          <a:p>
            <a:r>
              <a:rPr lang="it-IT"/>
              <a:t>Uno scoiattolo "presuntuoso"</a:t>
            </a:r>
            <a:r>
              <a:rPr lang="it-IT" dirty="0"/>
              <a:t/>
            </a:r>
            <a:br>
              <a:rPr lang="it-IT" dirty="0"/>
            </a:br>
            <a:endParaRPr lang="it-IT">
              <a:latin typeface="Trebuchet MS"/>
              <a:ea typeface="Calibri"/>
              <a:cs typeface="Calibri"/>
            </a:endParaRPr>
          </a:p>
        </p:txBody>
      </p:sp>
      <p:sp>
        <p:nvSpPr>
          <p:cNvPr id="3" name="Segnaposto contenuto 2">
            <a:extLst>
              <a:ext uri="{FF2B5EF4-FFF2-40B4-BE49-F238E27FC236}">
                <a16:creationId xmlns:a16="http://schemas.microsoft.com/office/drawing/2014/main" xmlns="" id="{EF18F37E-3A5E-8A62-65CD-0700C23353BF}"/>
              </a:ext>
            </a:extLst>
          </p:cNvPr>
          <p:cNvSpPr>
            <a:spLocks noGrp="1"/>
          </p:cNvSpPr>
          <p:nvPr>
            <p:ph idx="1"/>
          </p:nvPr>
        </p:nvSpPr>
        <p:spPr>
          <a:xfrm>
            <a:off x="416077" y="1648960"/>
            <a:ext cx="3851122" cy="3880773"/>
          </a:xfrm>
        </p:spPr>
        <p:txBody>
          <a:bodyPr vert="horz" lIns="91440" tIns="45720" rIns="91440" bIns="45720" rtlCol="0" anchor="t">
            <a:normAutofit fontScale="92500" lnSpcReduction="10000"/>
          </a:bodyPr>
          <a:lstStyle/>
          <a:p>
            <a:pPr marL="0" indent="0" algn="just">
              <a:lnSpc>
                <a:spcPct val="90000"/>
              </a:lnSpc>
              <a:spcBef>
                <a:spcPts val="0"/>
              </a:spcBef>
              <a:buClr>
                <a:srgbClr val="EB3D9F"/>
              </a:buClr>
              <a:buNone/>
            </a:pPr>
            <a:r>
              <a:rPr lang="it-IT" dirty="0">
                <a:latin typeface="Trebuchet MS"/>
                <a:ea typeface="Calibri"/>
                <a:cs typeface="Calibri"/>
              </a:rPr>
              <a:t>C'era una volta una famiglia di scoiattoli che viveva felice in un bosco.</a:t>
            </a:r>
            <a:endParaRPr lang="en-US" dirty="0">
              <a:latin typeface="Trebuchet MS"/>
              <a:ea typeface="Calibri"/>
              <a:cs typeface="Calibri"/>
            </a:endParaRPr>
          </a:p>
          <a:p>
            <a:pPr marL="0" indent="0" algn="just">
              <a:lnSpc>
                <a:spcPct val="90000"/>
              </a:lnSpc>
              <a:spcBef>
                <a:spcPts val="0"/>
              </a:spcBef>
              <a:buNone/>
            </a:pPr>
            <a:r>
              <a:rPr lang="it-IT" dirty="0">
                <a:latin typeface="Trebuchet MS"/>
                <a:ea typeface="Calibri"/>
                <a:cs typeface="Calibri"/>
              </a:rPr>
              <a:t>Un giorno, a causa di una brutta tempesta un fulmine colpì la famiglia.</a:t>
            </a:r>
            <a:endParaRPr lang="en-US" dirty="0">
              <a:latin typeface="Trebuchet MS"/>
              <a:ea typeface="Calibri"/>
              <a:cs typeface="Calibri"/>
            </a:endParaRPr>
          </a:p>
          <a:p>
            <a:pPr marL="0" indent="0" algn="just">
              <a:lnSpc>
                <a:spcPct val="90000"/>
              </a:lnSpc>
              <a:spcBef>
                <a:spcPts val="0"/>
              </a:spcBef>
              <a:buClr>
                <a:srgbClr val="EB3D9F"/>
              </a:buClr>
              <a:buNone/>
            </a:pPr>
            <a:r>
              <a:rPr lang="it-IT" dirty="0">
                <a:latin typeface="Trebuchet MS"/>
                <a:ea typeface="Calibri"/>
                <a:cs typeface="Calibri"/>
              </a:rPr>
              <a:t>Purtroppo tutti </a:t>
            </a:r>
            <a:r>
              <a:rPr lang="it-IT" dirty="0"/>
              <a:t>morirono</a:t>
            </a:r>
            <a:r>
              <a:rPr lang="it-IT" dirty="0">
                <a:latin typeface="Trebuchet MS"/>
                <a:ea typeface="Calibri"/>
                <a:cs typeface="Calibri"/>
              </a:rPr>
              <a:t> e rimasero solo i tre fratellini, che da quel giorno decisero di stare sempre insieme ed </a:t>
            </a:r>
            <a:r>
              <a:rPr lang="it-IT" dirty="0"/>
              <a:t>aiutarsi</a:t>
            </a:r>
            <a:r>
              <a:rPr lang="it-IT" dirty="0">
                <a:latin typeface="Trebuchet MS"/>
                <a:ea typeface="Calibri"/>
                <a:cs typeface="Calibri"/>
              </a:rPr>
              <a:t> l'uno con l'altro.</a:t>
            </a:r>
            <a:endParaRPr lang="en-US" dirty="0">
              <a:latin typeface="Trebuchet MS"/>
              <a:ea typeface="Calibri"/>
              <a:cs typeface="Calibri"/>
            </a:endParaRPr>
          </a:p>
          <a:p>
            <a:pPr marL="0" indent="0" algn="just">
              <a:lnSpc>
                <a:spcPct val="90000"/>
              </a:lnSpc>
              <a:spcBef>
                <a:spcPts val="0"/>
              </a:spcBef>
              <a:buClr>
                <a:srgbClr val="EB3D9F"/>
              </a:buClr>
              <a:buNone/>
            </a:pPr>
            <a:r>
              <a:rPr lang="it-IT" dirty="0">
                <a:latin typeface="Trebuchet MS"/>
                <a:ea typeface="Calibri"/>
                <a:cs typeface="Calibri"/>
              </a:rPr>
              <a:t>Quando l' autunno stava volgendo al termine per fare spazio al rigido inverno, il fratello maggiore (il più presuntuoso) litigò con i più piccoli. Voleva sempre vincere su tutto, essere trattato meglio degli altri e si sentiva  padrone e capo.</a:t>
            </a:r>
          </a:p>
          <a:p>
            <a:pPr marL="0" indent="0" algn="just">
              <a:lnSpc>
                <a:spcPct val="90000"/>
              </a:lnSpc>
              <a:buClr>
                <a:srgbClr val="EB3D9F"/>
              </a:buClr>
              <a:buNone/>
            </a:pPr>
            <a:endParaRPr lang="it-IT" sz="1500" dirty="0">
              <a:latin typeface="Trebuchet MS"/>
              <a:ea typeface="Batang"/>
              <a:cs typeface="Browallia New"/>
            </a:endParaRPr>
          </a:p>
        </p:txBody>
      </p:sp>
    </p:spTree>
    <p:extLst>
      <p:ext uri="{BB962C8B-B14F-4D97-AF65-F5344CB8AC3E}">
        <p14:creationId xmlns:p14="http://schemas.microsoft.com/office/powerpoint/2010/main" val="404399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Immagine che contiene mammifero, scoiattolo, roditore, Scoiattolo comune&#10;&#10;Descrizione generata automaticamente">
            <a:extLst>
              <a:ext uri="{FF2B5EF4-FFF2-40B4-BE49-F238E27FC236}">
                <a16:creationId xmlns:a16="http://schemas.microsoft.com/office/drawing/2014/main" xmlns="" id="{ABDB1BFA-DD48-C5A2-9CD4-EC9B3209FA1F}"/>
              </a:ext>
            </a:extLst>
          </p:cNvPr>
          <p:cNvPicPr>
            <a:picLocks noChangeAspect="1"/>
          </p:cNvPicPr>
          <p:nvPr/>
        </p:nvPicPr>
        <p:blipFill>
          <a:blip r:embed="rId2"/>
          <a:srcRect l="21474" r="28566" b="1"/>
          <a:stretch/>
        </p:blipFill>
        <p:spPr>
          <a:xfrm>
            <a:off x="4269854" y="0"/>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9" name="CasellaDiTesto 8">
            <a:extLst>
              <a:ext uri="{FF2B5EF4-FFF2-40B4-BE49-F238E27FC236}">
                <a16:creationId xmlns:a16="http://schemas.microsoft.com/office/drawing/2014/main" xmlns="" id="{0789C627-F176-B56A-5A4A-A1C53743725E}"/>
              </a:ext>
            </a:extLst>
          </p:cNvPr>
          <p:cNvSpPr txBox="1"/>
          <p:nvPr/>
        </p:nvSpPr>
        <p:spPr>
          <a:xfrm>
            <a:off x="468214" y="1888067"/>
            <a:ext cx="3992931" cy="496993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rPr>
              <a:t>Si </a:t>
            </a:r>
            <a:r>
              <a:rPr lang="en-US" dirty="0" err="1">
                <a:solidFill>
                  <a:schemeClr val="tx1">
                    <a:lumMod val="75000"/>
                    <a:lumOff val="25000"/>
                  </a:schemeClr>
                </a:solidFill>
              </a:rPr>
              <a:t>trasferì</a:t>
            </a:r>
            <a:r>
              <a:rPr lang="en-US" dirty="0">
                <a:solidFill>
                  <a:schemeClr val="tx1">
                    <a:lumMod val="75000"/>
                    <a:lumOff val="25000"/>
                  </a:schemeClr>
                </a:solidFill>
              </a:rPr>
              <a:t> </a:t>
            </a:r>
            <a:r>
              <a:rPr lang="en-US" dirty="0" err="1">
                <a:solidFill>
                  <a:schemeClr val="tx1">
                    <a:lumMod val="75000"/>
                    <a:lumOff val="25000"/>
                  </a:schemeClr>
                </a:solidFill>
              </a:rPr>
              <a:t>più</a:t>
            </a:r>
            <a:r>
              <a:rPr lang="en-US" dirty="0">
                <a:solidFill>
                  <a:schemeClr val="tx1">
                    <a:lumMod val="75000"/>
                    <a:lumOff val="25000"/>
                  </a:schemeClr>
                </a:solidFill>
              </a:rPr>
              <a:t> in alto </a:t>
            </a:r>
            <a:r>
              <a:rPr lang="en-US" dirty="0" err="1">
                <a:solidFill>
                  <a:schemeClr val="tx1">
                    <a:lumMod val="75000"/>
                    <a:lumOff val="25000"/>
                  </a:schemeClr>
                </a:solidFill>
              </a:rPr>
              <a:t>degli</a:t>
            </a:r>
            <a:r>
              <a:rPr lang="en-US" dirty="0">
                <a:solidFill>
                  <a:schemeClr val="tx1">
                    <a:lumMod val="75000"/>
                    <a:lumOff val="25000"/>
                  </a:schemeClr>
                </a:solidFill>
              </a:rPr>
              <a:t> </a:t>
            </a:r>
            <a:r>
              <a:rPr lang="en-US" dirty="0" err="1">
                <a:solidFill>
                  <a:schemeClr val="tx1">
                    <a:lumMod val="75000"/>
                    <a:lumOff val="25000"/>
                  </a:schemeClr>
                </a:solidFill>
              </a:rPr>
              <a:t>altri</a:t>
            </a:r>
            <a:r>
              <a:rPr lang="en-US" dirty="0">
                <a:solidFill>
                  <a:schemeClr val="tx1">
                    <a:lumMod val="75000"/>
                    <a:lumOff val="25000"/>
                  </a:schemeClr>
                </a:solidFill>
              </a:rPr>
              <a:t> e con </a:t>
            </a:r>
            <a:r>
              <a:rPr lang="en-US" dirty="0" err="1">
                <a:solidFill>
                  <a:schemeClr val="tx1">
                    <a:lumMod val="75000"/>
                    <a:lumOff val="25000"/>
                  </a:schemeClr>
                </a:solidFill>
              </a:rPr>
              <a:t>sé</a:t>
            </a:r>
            <a:r>
              <a:rPr lang="en-US" dirty="0">
                <a:solidFill>
                  <a:schemeClr val="tx1">
                    <a:lumMod val="75000"/>
                    <a:lumOff val="25000"/>
                  </a:schemeClr>
                </a:solidFill>
              </a:rPr>
              <a:t> </a:t>
            </a:r>
            <a:r>
              <a:rPr lang="en-US" dirty="0" err="1">
                <a:solidFill>
                  <a:schemeClr val="tx1">
                    <a:lumMod val="75000"/>
                    <a:lumOff val="25000"/>
                  </a:schemeClr>
                </a:solidFill>
              </a:rPr>
              <a:t>portò</a:t>
            </a:r>
            <a:r>
              <a:rPr lang="en-US" dirty="0">
                <a:solidFill>
                  <a:schemeClr val="tx1">
                    <a:lumMod val="75000"/>
                    <a:lumOff val="25000"/>
                  </a:schemeClr>
                </a:solidFill>
              </a:rPr>
              <a:t> </a:t>
            </a:r>
            <a:r>
              <a:rPr lang="en-US" dirty="0" err="1">
                <a:solidFill>
                  <a:schemeClr val="tx1">
                    <a:lumMod val="75000"/>
                    <a:lumOff val="25000"/>
                  </a:schemeClr>
                </a:solidFill>
              </a:rPr>
              <a:t>tutte</a:t>
            </a:r>
            <a:r>
              <a:rPr lang="en-US" dirty="0">
                <a:solidFill>
                  <a:schemeClr val="tx1">
                    <a:lumMod val="75000"/>
                    <a:lumOff val="25000"/>
                  </a:schemeClr>
                </a:solidFill>
              </a:rPr>
              <a:t>, ma </a:t>
            </a:r>
            <a:r>
              <a:rPr lang="en-US" dirty="0" err="1">
                <a:solidFill>
                  <a:schemeClr val="tx1">
                    <a:lumMod val="75000"/>
                    <a:lumOff val="25000"/>
                  </a:schemeClr>
                </a:solidFill>
              </a:rPr>
              <a:t>proprio</a:t>
            </a:r>
            <a:r>
              <a:rPr lang="en-US" dirty="0">
                <a:solidFill>
                  <a:schemeClr val="tx1">
                    <a:lumMod val="75000"/>
                    <a:lumOff val="25000"/>
                  </a:schemeClr>
                </a:solidFill>
              </a:rPr>
              <a:t> </a:t>
            </a:r>
            <a:r>
              <a:rPr lang="en-US" dirty="0" err="1">
                <a:solidFill>
                  <a:schemeClr val="tx1">
                    <a:lumMod val="75000"/>
                    <a:lumOff val="25000"/>
                  </a:schemeClr>
                </a:solidFill>
              </a:rPr>
              <a:t>tutte</a:t>
            </a:r>
            <a:r>
              <a:rPr lang="en-US" dirty="0">
                <a:solidFill>
                  <a:schemeClr val="tx1">
                    <a:lumMod val="75000"/>
                    <a:lumOff val="25000"/>
                  </a:schemeClr>
                </a:solidFill>
              </a:rPr>
              <a:t> le </a:t>
            </a:r>
            <a:r>
              <a:rPr lang="en-US" dirty="0" err="1">
                <a:solidFill>
                  <a:schemeClr val="tx1">
                    <a:lumMod val="75000"/>
                    <a:lumOff val="25000"/>
                  </a:schemeClr>
                </a:solidFill>
              </a:rPr>
              <a:t>ghiande</a:t>
            </a:r>
            <a:r>
              <a:rPr lang="en-US" dirty="0">
                <a:solidFill>
                  <a:schemeClr val="tx1">
                    <a:lumMod val="75000"/>
                    <a:lumOff val="25000"/>
                  </a:schemeClr>
                </a:solidFill>
              </a:rPr>
              <a:t> </a:t>
            </a:r>
            <a:r>
              <a:rPr lang="en-US" dirty="0" err="1">
                <a:solidFill>
                  <a:schemeClr val="tx1">
                    <a:lumMod val="75000"/>
                    <a:lumOff val="25000"/>
                  </a:schemeClr>
                </a:solidFill>
              </a:rPr>
              <a:t>raccolte</a:t>
            </a:r>
            <a:r>
              <a:rPr lang="en-US" dirty="0">
                <a:solidFill>
                  <a:schemeClr val="tx1">
                    <a:lumMod val="75000"/>
                    <a:lumOff val="25000"/>
                  </a:schemeClr>
                </a:solidFill>
              </a:rPr>
              <a:t> e </a:t>
            </a:r>
            <a:r>
              <a:rPr lang="en-US" dirty="0" err="1">
                <a:solidFill>
                  <a:schemeClr val="tx1">
                    <a:lumMod val="75000"/>
                    <a:lumOff val="25000"/>
                  </a:schemeClr>
                </a:solidFill>
              </a:rPr>
              <a:t>conservate</a:t>
            </a:r>
            <a:r>
              <a:rPr lang="en-US" dirty="0">
                <a:solidFill>
                  <a:schemeClr val="tx1">
                    <a:lumMod val="75000"/>
                    <a:lumOff val="25000"/>
                  </a:schemeClr>
                </a:solidFill>
              </a:rPr>
              <a:t> per l' </a:t>
            </a:r>
            <a:r>
              <a:rPr lang="en-US" dirty="0" err="1">
                <a:solidFill>
                  <a:schemeClr val="tx1">
                    <a:lumMod val="75000"/>
                    <a:lumOff val="25000"/>
                  </a:schemeClr>
                </a:solidFill>
              </a:rPr>
              <a:t>inverno</a:t>
            </a:r>
            <a:r>
              <a:rPr lang="en-US" dirty="0">
                <a:solidFill>
                  <a:schemeClr val="tx1">
                    <a:lumMod val="75000"/>
                    <a:lumOff val="25000"/>
                  </a:schemeClr>
                </a:solidFill>
              </a:rPr>
              <a:t>, </a:t>
            </a:r>
            <a:r>
              <a:rPr lang="en-US" dirty="0" err="1">
                <a:solidFill>
                  <a:schemeClr val="tx1">
                    <a:lumMod val="75000"/>
                    <a:lumOff val="25000"/>
                  </a:schemeClr>
                </a:solidFill>
              </a:rPr>
              <a:t>nascondendole</a:t>
            </a:r>
            <a:r>
              <a:rPr lang="en-US" dirty="0">
                <a:solidFill>
                  <a:schemeClr val="tx1">
                    <a:lumMod val="75000"/>
                    <a:lumOff val="25000"/>
                  </a:schemeClr>
                </a:solidFill>
              </a:rPr>
              <a:t> </a:t>
            </a:r>
            <a:r>
              <a:rPr lang="en-US" dirty="0" err="1">
                <a:solidFill>
                  <a:schemeClr val="tx1">
                    <a:lumMod val="75000"/>
                    <a:lumOff val="25000"/>
                  </a:schemeClr>
                </a:solidFill>
              </a:rPr>
              <a:t>nel</a:t>
            </a:r>
            <a:r>
              <a:rPr lang="en-US" dirty="0">
                <a:solidFill>
                  <a:schemeClr val="tx1">
                    <a:lumMod val="75000"/>
                    <a:lumOff val="25000"/>
                  </a:schemeClr>
                </a:solidFill>
              </a:rPr>
              <a:t> </a:t>
            </a:r>
            <a:r>
              <a:rPr lang="en-US" dirty="0" err="1">
                <a:solidFill>
                  <a:schemeClr val="tx1">
                    <a:lumMod val="75000"/>
                    <a:lumOff val="25000"/>
                  </a:schemeClr>
                </a:solidFill>
              </a:rPr>
              <a:t>suo</a:t>
            </a:r>
            <a:r>
              <a:rPr lang="en-US" dirty="0">
                <a:solidFill>
                  <a:schemeClr val="tx1">
                    <a:lumMod val="75000"/>
                    <a:lumOff val="25000"/>
                  </a:schemeClr>
                </a:solidFill>
              </a:rPr>
              <a:t> "</a:t>
            </a:r>
            <a:r>
              <a:rPr lang="en-US" dirty="0" err="1">
                <a:solidFill>
                  <a:schemeClr val="tx1">
                    <a:lumMod val="75000"/>
                    <a:lumOff val="25000"/>
                  </a:schemeClr>
                </a:solidFill>
              </a:rPr>
              <a:t>tronco-cassaforte</a:t>
            </a:r>
            <a:r>
              <a:rPr lang="en-US" dirty="0">
                <a:solidFill>
                  <a:schemeClr val="tx1">
                    <a:lumMod val="75000"/>
                    <a:lumOff val="25000"/>
                  </a:schemeClr>
                </a:solidFill>
              </a:rPr>
              <a:t>".Il </a:t>
            </a:r>
            <a:r>
              <a:rPr lang="en-US" dirty="0" err="1">
                <a:solidFill>
                  <a:schemeClr val="tx1">
                    <a:lumMod val="75000"/>
                    <a:lumOff val="25000"/>
                  </a:schemeClr>
                </a:solidFill>
              </a:rPr>
              <a:t>furbo</a:t>
            </a:r>
            <a:r>
              <a:rPr lang="en-US" dirty="0">
                <a:solidFill>
                  <a:schemeClr val="tx1">
                    <a:lumMod val="75000"/>
                    <a:lumOff val="25000"/>
                  </a:schemeClr>
                </a:solidFill>
              </a:rPr>
              <a:t> </a:t>
            </a:r>
            <a:r>
              <a:rPr lang="en-US" dirty="0" err="1">
                <a:solidFill>
                  <a:schemeClr val="tx1">
                    <a:lumMod val="75000"/>
                    <a:lumOff val="25000"/>
                  </a:schemeClr>
                </a:solidFill>
              </a:rPr>
              <a:t>scoiattolo</a:t>
            </a:r>
            <a:r>
              <a:rPr lang="en-US" dirty="0">
                <a:solidFill>
                  <a:schemeClr val="tx1">
                    <a:lumMod val="75000"/>
                    <a:lumOff val="25000"/>
                  </a:schemeClr>
                </a:solidFill>
              </a:rPr>
              <a:t> </a:t>
            </a:r>
            <a:r>
              <a:rPr lang="en-US" dirty="0" err="1">
                <a:solidFill>
                  <a:schemeClr val="tx1">
                    <a:lumMod val="75000"/>
                    <a:lumOff val="25000"/>
                  </a:schemeClr>
                </a:solidFill>
              </a:rPr>
              <a:t>però</a:t>
            </a:r>
            <a:r>
              <a:rPr lang="en-US" dirty="0">
                <a:solidFill>
                  <a:schemeClr val="tx1">
                    <a:lumMod val="75000"/>
                    <a:lumOff val="25000"/>
                  </a:schemeClr>
                </a:solidFill>
              </a:rPr>
              <a:t> non era al </a:t>
            </a:r>
            <a:r>
              <a:rPr lang="en-US" dirty="0" err="1">
                <a:solidFill>
                  <a:schemeClr val="tx1">
                    <a:lumMod val="75000"/>
                    <a:lumOff val="25000"/>
                  </a:schemeClr>
                </a:solidFill>
              </a:rPr>
              <a:t>corrente</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in </a:t>
            </a:r>
            <a:r>
              <a:rPr lang="en-US" dirty="0" err="1">
                <a:solidFill>
                  <a:schemeClr val="tx1">
                    <a:lumMod val="75000"/>
                    <a:lumOff val="25000"/>
                  </a:schemeClr>
                </a:solidFill>
              </a:rPr>
              <a:t>quel</a:t>
            </a:r>
            <a:r>
              <a:rPr lang="en-US" dirty="0">
                <a:solidFill>
                  <a:schemeClr val="tx1">
                    <a:lumMod val="75000"/>
                    <a:lumOff val="25000"/>
                  </a:schemeClr>
                </a:solidFill>
              </a:rPr>
              <a:t> </a:t>
            </a:r>
            <a:r>
              <a:rPr lang="en-US" dirty="0" err="1">
                <a:solidFill>
                  <a:schemeClr val="tx1">
                    <a:lumMod val="75000"/>
                    <a:lumOff val="25000"/>
                  </a:schemeClr>
                </a:solidFill>
              </a:rPr>
              <a:t>tronco</a:t>
            </a:r>
            <a:r>
              <a:rPr lang="en-US" dirty="0">
                <a:solidFill>
                  <a:schemeClr val="tx1">
                    <a:lumMod val="75000"/>
                    <a:lumOff val="25000"/>
                  </a:schemeClr>
                </a:solidFill>
              </a:rPr>
              <a:t> </a:t>
            </a:r>
            <a:r>
              <a:rPr lang="en-US" dirty="0" err="1">
                <a:solidFill>
                  <a:schemeClr val="tx1">
                    <a:lumMod val="75000"/>
                    <a:lumOff val="25000"/>
                  </a:schemeClr>
                </a:solidFill>
              </a:rPr>
              <a:t>c'era</a:t>
            </a:r>
            <a:r>
              <a:rPr lang="en-US" dirty="0">
                <a:solidFill>
                  <a:schemeClr val="tx1">
                    <a:lumMod val="75000"/>
                    <a:lumOff val="25000"/>
                  </a:schemeClr>
                </a:solidFill>
              </a:rPr>
              <a:t> un </a:t>
            </a:r>
            <a:r>
              <a:rPr lang="en-US" dirty="0" err="1">
                <a:solidFill>
                  <a:schemeClr val="tx1">
                    <a:lumMod val="75000"/>
                    <a:lumOff val="25000"/>
                  </a:schemeClr>
                </a:solidFill>
              </a:rPr>
              <a:t>grosso</a:t>
            </a:r>
            <a:r>
              <a:rPr lang="en-US" dirty="0">
                <a:solidFill>
                  <a:schemeClr val="tx1">
                    <a:lumMod val="75000"/>
                    <a:lumOff val="25000"/>
                  </a:schemeClr>
                </a:solidFill>
              </a:rPr>
              <a:t> </a:t>
            </a:r>
            <a:r>
              <a:rPr lang="en-US" dirty="0" err="1">
                <a:solidFill>
                  <a:schemeClr val="tx1">
                    <a:lumMod val="75000"/>
                    <a:lumOff val="25000"/>
                  </a:schemeClr>
                </a:solidFill>
              </a:rPr>
              <a:t>buco</a:t>
            </a:r>
            <a:r>
              <a:rPr lang="en-US" dirty="0">
                <a:solidFill>
                  <a:schemeClr val="tx1">
                    <a:lumMod val="75000"/>
                    <a:lumOff val="25000"/>
                  </a:schemeClr>
                </a:solidFill>
              </a:rPr>
              <a:t> </a:t>
            </a:r>
            <a:r>
              <a:rPr lang="en-US" dirty="0" err="1">
                <a:solidFill>
                  <a:schemeClr val="tx1">
                    <a:lumMod val="75000"/>
                    <a:lumOff val="25000"/>
                  </a:schemeClr>
                </a:solidFill>
              </a:rPr>
              <a:t>nascosto.Così</a:t>
            </a:r>
            <a:r>
              <a:rPr lang="en-US" dirty="0">
                <a:solidFill>
                  <a:schemeClr val="tx1">
                    <a:lumMod val="75000"/>
                    <a:lumOff val="25000"/>
                  </a:schemeClr>
                </a:solidFill>
              </a:rPr>
              <a:t> le </a:t>
            </a:r>
            <a:r>
              <a:rPr lang="en-US" dirty="0" err="1">
                <a:solidFill>
                  <a:schemeClr val="tx1">
                    <a:lumMod val="75000"/>
                    <a:lumOff val="25000"/>
                  </a:schemeClr>
                </a:solidFill>
              </a:rPr>
              <a:t>ghiande</a:t>
            </a:r>
            <a:r>
              <a:rPr lang="en-US" dirty="0">
                <a:solidFill>
                  <a:schemeClr val="tx1">
                    <a:lumMod val="75000"/>
                    <a:lumOff val="25000"/>
                  </a:schemeClr>
                </a:solidFill>
              </a:rPr>
              <a:t> </a:t>
            </a:r>
            <a:r>
              <a:rPr lang="en-US" dirty="0" err="1">
                <a:solidFill>
                  <a:schemeClr val="tx1">
                    <a:lumMod val="75000"/>
                    <a:lumOff val="25000"/>
                  </a:schemeClr>
                </a:solidFill>
              </a:rPr>
              <a:t>scivolarono</a:t>
            </a:r>
            <a:r>
              <a:rPr lang="en-US" dirty="0">
                <a:solidFill>
                  <a:schemeClr val="tx1">
                    <a:lumMod val="75000"/>
                    <a:lumOff val="25000"/>
                  </a:schemeClr>
                </a:solidFill>
              </a:rPr>
              <a:t> </a:t>
            </a:r>
            <a:r>
              <a:rPr lang="en-US" dirty="0" err="1">
                <a:solidFill>
                  <a:schemeClr val="tx1">
                    <a:lumMod val="75000"/>
                    <a:lumOff val="25000"/>
                  </a:schemeClr>
                </a:solidFill>
              </a:rPr>
              <a:t>nel</a:t>
            </a:r>
            <a:r>
              <a:rPr lang="en-US" dirty="0">
                <a:solidFill>
                  <a:schemeClr val="tx1">
                    <a:lumMod val="75000"/>
                    <a:lumOff val="25000"/>
                  </a:schemeClr>
                </a:solidFill>
              </a:rPr>
              <a:t> </a:t>
            </a:r>
            <a:r>
              <a:rPr lang="en-US" dirty="0" err="1">
                <a:solidFill>
                  <a:schemeClr val="tx1">
                    <a:lumMod val="75000"/>
                    <a:lumOff val="25000"/>
                  </a:schemeClr>
                </a:solidFill>
              </a:rPr>
              <a:t>foro</a:t>
            </a:r>
            <a:r>
              <a:rPr lang="en-US" dirty="0">
                <a:solidFill>
                  <a:schemeClr val="tx1">
                    <a:lumMod val="75000"/>
                    <a:lumOff val="25000"/>
                  </a:schemeClr>
                </a:solidFill>
              </a:rPr>
              <a:t> e </a:t>
            </a:r>
            <a:r>
              <a:rPr lang="en-US" dirty="0" err="1">
                <a:solidFill>
                  <a:schemeClr val="tx1">
                    <a:lumMod val="75000"/>
                    <a:lumOff val="25000"/>
                  </a:schemeClr>
                </a:solidFill>
              </a:rPr>
              <a:t>arrivarono</a:t>
            </a:r>
            <a:r>
              <a:rPr lang="en-US" dirty="0">
                <a:solidFill>
                  <a:schemeClr val="tx1">
                    <a:lumMod val="75000"/>
                    <a:lumOff val="25000"/>
                  </a:schemeClr>
                </a:solidFill>
              </a:rPr>
              <a:t> </a:t>
            </a:r>
            <a:r>
              <a:rPr lang="en-US" dirty="0" err="1">
                <a:solidFill>
                  <a:schemeClr val="tx1">
                    <a:lumMod val="75000"/>
                    <a:lumOff val="25000"/>
                  </a:schemeClr>
                </a:solidFill>
              </a:rPr>
              <a:t>dritte</a:t>
            </a:r>
            <a:r>
              <a:rPr lang="en-US" dirty="0">
                <a:solidFill>
                  <a:schemeClr val="tx1">
                    <a:lumMod val="75000"/>
                    <a:lumOff val="25000"/>
                  </a:schemeClr>
                </a:solidFill>
              </a:rPr>
              <a:t> </a:t>
            </a:r>
            <a:r>
              <a:rPr lang="en-US" dirty="0" err="1">
                <a:solidFill>
                  <a:schemeClr val="tx1">
                    <a:lumMod val="75000"/>
                    <a:lumOff val="25000"/>
                  </a:schemeClr>
                </a:solidFill>
              </a:rPr>
              <a:t>dagli</a:t>
            </a:r>
            <a:r>
              <a:rPr lang="en-US" dirty="0">
                <a:solidFill>
                  <a:schemeClr val="tx1">
                    <a:lumMod val="75000"/>
                    <a:lumOff val="25000"/>
                  </a:schemeClr>
                </a:solidFill>
              </a:rPr>
              <a:t> </a:t>
            </a:r>
            <a:r>
              <a:rPr lang="en-US" dirty="0" err="1">
                <a:solidFill>
                  <a:schemeClr val="tx1">
                    <a:lumMod val="75000"/>
                    <a:lumOff val="25000"/>
                  </a:schemeClr>
                </a:solidFill>
              </a:rPr>
              <a:t>altri</a:t>
            </a:r>
            <a:r>
              <a:rPr lang="en-US" dirty="0">
                <a:solidFill>
                  <a:schemeClr val="tx1">
                    <a:lumMod val="75000"/>
                    <a:lumOff val="25000"/>
                  </a:schemeClr>
                </a:solidFill>
              </a:rPr>
              <a:t> </a:t>
            </a:r>
            <a:r>
              <a:rPr lang="en-US" dirty="0" err="1">
                <a:solidFill>
                  <a:schemeClr val="tx1">
                    <a:lumMod val="75000"/>
                    <a:lumOff val="25000"/>
                  </a:schemeClr>
                </a:solidFill>
              </a:rPr>
              <a:t>fratelli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erano</a:t>
            </a:r>
            <a:r>
              <a:rPr lang="en-US" dirty="0">
                <a:solidFill>
                  <a:schemeClr val="tx1">
                    <a:lumMod val="75000"/>
                    <a:lumOff val="25000"/>
                  </a:schemeClr>
                </a:solidFill>
              </a:rPr>
              <a:t> </a:t>
            </a:r>
            <a:r>
              <a:rPr lang="en-US" dirty="0" err="1">
                <a:solidFill>
                  <a:schemeClr val="tx1">
                    <a:lumMod val="75000"/>
                    <a:lumOff val="25000"/>
                  </a:schemeClr>
                </a:solidFill>
              </a:rPr>
              <a:t>ormai</a:t>
            </a:r>
            <a:r>
              <a:rPr lang="en-US" dirty="0">
                <a:solidFill>
                  <a:schemeClr val="tx1">
                    <a:lumMod val="75000"/>
                    <a:lumOff val="25000"/>
                  </a:schemeClr>
                </a:solidFill>
              </a:rPr>
              <a:t> </a:t>
            </a:r>
            <a:r>
              <a:rPr lang="en-US" dirty="0" err="1">
                <a:solidFill>
                  <a:schemeClr val="tx1">
                    <a:lumMod val="75000"/>
                    <a:lumOff val="25000"/>
                  </a:schemeClr>
                </a:solidFill>
              </a:rPr>
              <a:t>rassegnati</a:t>
            </a:r>
            <a:r>
              <a:rPr lang="en-US" dirty="0">
                <a:solidFill>
                  <a:schemeClr val="tx1">
                    <a:lumMod val="75000"/>
                    <a:lumOff val="25000"/>
                  </a:schemeClr>
                </a:solidFill>
              </a:rPr>
              <a:t>. </a:t>
            </a:r>
            <a:r>
              <a:rPr lang="en-US" dirty="0" err="1">
                <a:solidFill>
                  <a:schemeClr val="tx1">
                    <a:lumMod val="75000"/>
                    <a:lumOff val="25000"/>
                  </a:schemeClr>
                </a:solidFill>
              </a:rPr>
              <a:t>Appena</a:t>
            </a:r>
            <a:r>
              <a:rPr lang="en-US" dirty="0">
                <a:solidFill>
                  <a:schemeClr val="tx1">
                    <a:lumMod val="75000"/>
                    <a:lumOff val="25000"/>
                  </a:schemeClr>
                </a:solidFill>
              </a:rPr>
              <a:t> lo </a:t>
            </a:r>
            <a:r>
              <a:rPr lang="en-US" dirty="0" err="1">
                <a:solidFill>
                  <a:schemeClr val="tx1">
                    <a:lumMod val="75000"/>
                    <a:lumOff val="25000"/>
                  </a:schemeClr>
                </a:solidFill>
              </a:rPr>
              <a:t>scoiattolo</a:t>
            </a:r>
            <a:r>
              <a:rPr lang="en-US" dirty="0">
                <a:solidFill>
                  <a:schemeClr val="tx1">
                    <a:lumMod val="75000"/>
                    <a:lumOff val="25000"/>
                  </a:schemeClr>
                </a:solidFill>
              </a:rPr>
              <a:t> ne </a:t>
            </a:r>
            <a:r>
              <a:rPr lang="en-US" dirty="0" err="1">
                <a:solidFill>
                  <a:schemeClr val="tx1">
                    <a:lumMod val="75000"/>
                    <a:lumOff val="25000"/>
                  </a:schemeClr>
                </a:solidFill>
              </a:rPr>
              <a:t>venne</a:t>
            </a:r>
            <a:r>
              <a:rPr lang="en-US" dirty="0">
                <a:solidFill>
                  <a:schemeClr val="tx1">
                    <a:lumMod val="75000"/>
                    <a:lumOff val="25000"/>
                  </a:schemeClr>
                </a:solidFill>
              </a:rPr>
              <a:t> a </a:t>
            </a:r>
            <a:r>
              <a:rPr lang="en-US" dirty="0" err="1">
                <a:solidFill>
                  <a:schemeClr val="tx1">
                    <a:lumMod val="75000"/>
                    <a:lumOff val="25000"/>
                  </a:schemeClr>
                </a:solidFill>
              </a:rPr>
              <a:t>conoscenza</a:t>
            </a:r>
            <a:r>
              <a:rPr lang="en-US" dirty="0">
                <a:solidFill>
                  <a:schemeClr val="tx1">
                    <a:lumMod val="75000"/>
                    <a:lumOff val="25000"/>
                  </a:schemeClr>
                </a:solidFill>
              </a:rPr>
              <a:t> </a:t>
            </a:r>
            <a:r>
              <a:rPr lang="en-US" dirty="0" err="1">
                <a:solidFill>
                  <a:schemeClr val="tx1">
                    <a:lumMod val="75000"/>
                    <a:lumOff val="25000"/>
                  </a:schemeClr>
                </a:solidFill>
              </a:rPr>
              <a:t>urlò</a:t>
            </a:r>
            <a:r>
              <a:rPr lang="en-US" dirty="0">
                <a:solidFill>
                  <a:schemeClr val="tx1">
                    <a:lumMod val="75000"/>
                    <a:lumOff val="25000"/>
                  </a:schemeClr>
                </a:solidFill>
              </a:rPr>
              <a:t> "Le </a:t>
            </a:r>
            <a:r>
              <a:rPr lang="en-US" dirty="0" err="1">
                <a:solidFill>
                  <a:schemeClr val="tx1">
                    <a:lumMod val="75000"/>
                    <a:lumOff val="25000"/>
                  </a:schemeClr>
                </a:solidFill>
              </a:rPr>
              <a:t>mie</a:t>
            </a:r>
            <a:r>
              <a:rPr lang="en-US" dirty="0">
                <a:solidFill>
                  <a:schemeClr val="tx1">
                    <a:lumMod val="75000"/>
                    <a:lumOff val="25000"/>
                  </a:schemeClr>
                </a:solidFill>
              </a:rPr>
              <a:t> </a:t>
            </a:r>
            <a:r>
              <a:rPr lang="en-US" dirty="0" err="1">
                <a:solidFill>
                  <a:schemeClr val="tx1">
                    <a:lumMod val="75000"/>
                    <a:lumOff val="25000"/>
                  </a:schemeClr>
                </a:solidFill>
              </a:rPr>
              <a:t>ghiande</a:t>
            </a:r>
            <a:r>
              <a:rPr lang="en-US" dirty="0">
                <a:solidFill>
                  <a:schemeClr val="tx1">
                    <a:lumMod val="75000"/>
                    <a:lumOff val="25000"/>
                  </a:schemeClr>
                </a:solidFill>
              </a:rPr>
              <a:t>!" I  due </a:t>
            </a:r>
            <a:r>
              <a:rPr lang="en-US" dirty="0" err="1">
                <a:solidFill>
                  <a:schemeClr val="tx1">
                    <a:lumMod val="75000"/>
                    <a:lumOff val="25000"/>
                  </a:schemeClr>
                </a:solidFill>
              </a:rPr>
              <a:t>fratellini</a:t>
            </a:r>
            <a:r>
              <a:rPr lang="en-US" dirty="0">
                <a:solidFill>
                  <a:schemeClr val="tx1">
                    <a:lumMod val="75000"/>
                    <a:lumOff val="25000"/>
                  </a:schemeClr>
                </a:solidFill>
              </a:rPr>
              <a:t> </a:t>
            </a:r>
            <a:r>
              <a:rPr lang="en-US" dirty="0" err="1">
                <a:solidFill>
                  <a:schemeClr val="tx1">
                    <a:lumMod val="75000"/>
                    <a:lumOff val="25000"/>
                  </a:schemeClr>
                </a:solidFill>
              </a:rPr>
              <a:t>stupiti</a:t>
            </a:r>
            <a:r>
              <a:rPr lang="en-US" dirty="0">
                <a:solidFill>
                  <a:schemeClr val="tx1">
                    <a:lumMod val="75000"/>
                    <a:lumOff val="25000"/>
                  </a:schemeClr>
                </a:solidFill>
              </a:rPr>
              <a:t> </a:t>
            </a:r>
            <a:r>
              <a:rPr lang="en-US" dirty="0" err="1">
                <a:solidFill>
                  <a:schemeClr val="tx1">
                    <a:lumMod val="75000"/>
                    <a:lumOff val="25000"/>
                  </a:schemeClr>
                </a:solidFill>
              </a:rPr>
              <a:t>scoppiarono</a:t>
            </a:r>
            <a:r>
              <a:rPr lang="en-US" dirty="0">
                <a:solidFill>
                  <a:schemeClr val="tx1">
                    <a:lumMod val="75000"/>
                    <a:lumOff val="25000"/>
                  </a:schemeClr>
                </a:solidFill>
              </a:rPr>
              <a:t> a </a:t>
            </a:r>
            <a:r>
              <a:rPr lang="en-US" dirty="0" err="1">
                <a:solidFill>
                  <a:schemeClr val="tx1">
                    <a:lumMod val="75000"/>
                    <a:lumOff val="25000"/>
                  </a:schemeClr>
                </a:solidFill>
              </a:rPr>
              <a:t>ridere</a:t>
            </a:r>
            <a:r>
              <a:rPr lang="en-US" dirty="0">
                <a:solidFill>
                  <a:schemeClr val="tx1">
                    <a:lumMod val="75000"/>
                    <a:lumOff val="25000"/>
                  </a:schemeClr>
                </a:solidFill>
              </a:rPr>
              <a:t> </a:t>
            </a:r>
            <a:r>
              <a:rPr lang="en-US" dirty="0" err="1">
                <a:solidFill>
                  <a:schemeClr val="tx1">
                    <a:lumMod val="75000"/>
                    <a:lumOff val="25000"/>
                  </a:schemeClr>
                </a:solidFill>
              </a:rPr>
              <a:t>nonostante</a:t>
            </a:r>
            <a:r>
              <a:rPr lang="en-US" dirty="0">
                <a:solidFill>
                  <a:schemeClr val="tx1">
                    <a:lumMod val="75000"/>
                    <a:lumOff val="25000"/>
                  </a:schemeClr>
                </a:solidFill>
              </a:rPr>
              <a:t> </a:t>
            </a:r>
            <a:r>
              <a:rPr lang="en-US" dirty="0" err="1">
                <a:solidFill>
                  <a:schemeClr val="tx1">
                    <a:lumMod val="75000"/>
                    <a:lumOff val="25000"/>
                  </a:schemeClr>
                </a:solidFill>
              </a:rPr>
              <a:t>avessero</a:t>
            </a:r>
            <a:r>
              <a:rPr lang="en-US" dirty="0">
                <a:solidFill>
                  <a:schemeClr val="tx1">
                    <a:lumMod val="75000"/>
                    <a:lumOff val="25000"/>
                  </a:schemeClr>
                </a:solidFill>
              </a:rPr>
              <a:t> </a:t>
            </a:r>
            <a:r>
              <a:rPr lang="en-US" dirty="0" err="1">
                <a:solidFill>
                  <a:schemeClr val="tx1">
                    <a:lumMod val="75000"/>
                    <a:lumOff val="25000"/>
                  </a:schemeClr>
                </a:solidFill>
              </a:rPr>
              <a:t>subito</a:t>
            </a:r>
            <a:r>
              <a:rPr lang="en-US" dirty="0">
                <a:solidFill>
                  <a:schemeClr val="tx1">
                    <a:lumMod val="75000"/>
                    <a:lumOff val="25000"/>
                  </a:schemeClr>
                </a:solidFill>
              </a:rPr>
              <a:t>  </a:t>
            </a:r>
            <a:r>
              <a:rPr lang="en-US" dirty="0" err="1">
                <a:solidFill>
                  <a:schemeClr val="tx1">
                    <a:lumMod val="75000"/>
                    <a:lumOff val="25000"/>
                  </a:schemeClr>
                </a:solidFill>
              </a:rPr>
              <a:t>tante</a:t>
            </a:r>
            <a:r>
              <a:rPr lang="en-US" dirty="0">
                <a:solidFill>
                  <a:schemeClr val="tx1">
                    <a:lumMod val="75000"/>
                    <a:lumOff val="25000"/>
                  </a:schemeClr>
                </a:solidFill>
              </a:rPr>
              <a:t> </a:t>
            </a:r>
            <a:r>
              <a:rPr lang="en-US" dirty="0" err="1">
                <a:solidFill>
                  <a:schemeClr val="tx1">
                    <a:lumMod val="75000"/>
                    <a:lumOff val="25000"/>
                  </a:schemeClr>
                </a:solidFill>
              </a:rPr>
              <a:t>cattiverie</a:t>
            </a:r>
            <a:r>
              <a:rPr lang="en-US" dirty="0">
                <a:solidFill>
                  <a:schemeClr val="tx1">
                    <a:lumMod val="75000"/>
                    <a:lumOff val="25000"/>
                  </a:schemeClr>
                </a:solidFill>
              </a:rPr>
              <a:t> dal </a:t>
            </a:r>
            <a:r>
              <a:rPr lang="en-US" dirty="0" err="1">
                <a:solidFill>
                  <a:schemeClr val="tx1">
                    <a:lumMod val="75000"/>
                    <a:lumOff val="25000"/>
                  </a:schemeClr>
                </a:solidFill>
              </a:rPr>
              <a:t>fratello</a:t>
            </a:r>
            <a:r>
              <a:rPr lang="en-US" dirty="0">
                <a:solidFill>
                  <a:schemeClr val="tx1">
                    <a:lumMod val="75000"/>
                    <a:lumOff val="25000"/>
                  </a:schemeClr>
                </a:solidFill>
              </a:rPr>
              <a:t> </a:t>
            </a:r>
            <a:r>
              <a:rPr lang="en-US" dirty="0" err="1">
                <a:solidFill>
                  <a:schemeClr val="tx1">
                    <a:lumMod val="75000"/>
                    <a:lumOff val="25000"/>
                  </a:schemeClr>
                </a:solidFill>
              </a:rPr>
              <a:t>maggiore</a:t>
            </a:r>
            <a:r>
              <a:rPr lang="en-US" dirty="0">
                <a:solidFill>
                  <a:schemeClr val="tx1">
                    <a:lumMod val="75000"/>
                    <a:lumOff val="25000"/>
                  </a:schemeClr>
                </a:solidFill>
              </a:rPr>
              <a:t>. LA MORALE di </a:t>
            </a:r>
            <a:r>
              <a:rPr lang="en-US" dirty="0" err="1">
                <a:solidFill>
                  <a:schemeClr val="tx1">
                    <a:lumMod val="75000"/>
                    <a:lumOff val="25000"/>
                  </a:schemeClr>
                </a:solidFill>
              </a:rPr>
              <a:t>questa</a:t>
            </a:r>
            <a:r>
              <a:rPr lang="en-US" dirty="0">
                <a:solidFill>
                  <a:schemeClr val="tx1">
                    <a:lumMod val="75000"/>
                    <a:lumOff val="25000"/>
                  </a:schemeClr>
                </a:solidFill>
              </a:rPr>
              <a:t> </a:t>
            </a:r>
            <a:r>
              <a:rPr lang="en-US" dirty="0" err="1">
                <a:solidFill>
                  <a:schemeClr val="tx1">
                    <a:lumMod val="75000"/>
                    <a:lumOff val="25000"/>
                  </a:schemeClr>
                </a:solidFill>
              </a:rPr>
              <a:t>favola</a:t>
            </a:r>
            <a:r>
              <a:rPr lang="en-US" dirty="0">
                <a:solidFill>
                  <a:schemeClr val="tx1">
                    <a:lumMod val="75000"/>
                    <a:lumOff val="25000"/>
                  </a:schemeClr>
                </a:solidFill>
              </a:rPr>
              <a:t> è "chi è causa del </a:t>
            </a:r>
            <a:r>
              <a:rPr lang="en-US" dirty="0" err="1">
                <a:solidFill>
                  <a:schemeClr val="tx1">
                    <a:lumMod val="75000"/>
                    <a:lumOff val="25000"/>
                  </a:schemeClr>
                </a:solidFill>
              </a:rPr>
              <a:t>suo</a:t>
            </a:r>
            <a:r>
              <a:rPr lang="en-US" dirty="0">
                <a:solidFill>
                  <a:schemeClr val="tx1">
                    <a:lumMod val="75000"/>
                    <a:lumOff val="25000"/>
                  </a:schemeClr>
                </a:solidFill>
              </a:rPr>
              <a:t> male </a:t>
            </a:r>
            <a:r>
              <a:rPr lang="en-US" dirty="0" err="1">
                <a:solidFill>
                  <a:schemeClr val="tx1">
                    <a:lumMod val="75000"/>
                    <a:lumOff val="25000"/>
                  </a:schemeClr>
                </a:solidFill>
              </a:rPr>
              <a:t>pianga</a:t>
            </a:r>
            <a:r>
              <a:rPr lang="en-US" dirty="0">
                <a:solidFill>
                  <a:schemeClr val="tx1">
                    <a:lumMod val="75000"/>
                    <a:lumOff val="25000"/>
                  </a:schemeClr>
                </a:solidFill>
              </a:rPr>
              <a:t> se </a:t>
            </a:r>
            <a:r>
              <a:rPr lang="en-US" dirty="0" err="1">
                <a:solidFill>
                  <a:schemeClr val="tx1">
                    <a:lumMod val="75000"/>
                    <a:lumOff val="25000"/>
                  </a:schemeClr>
                </a:solidFill>
              </a:rPr>
              <a:t>stesso</a:t>
            </a:r>
            <a:r>
              <a:rPr lang="en-US" dirty="0">
                <a:solidFill>
                  <a:schemeClr val="tx1">
                    <a:lumMod val="75000"/>
                    <a:lumOff val="25000"/>
                  </a:schemeClr>
                </a:solidFill>
              </a:rPr>
              <a:t>".  </a:t>
            </a:r>
          </a:p>
        </p:txBody>
      </p:sp>
    </p:spTree>
    <p:extLst>
      <p:ext uri="{BB962C8B-B14F-4D97-AF65-F5344CB8AC3E}">
        <p14:creationId xmlns:p14="http://schemas.microsoft.com/office/powerpoint/2010/main" val="2421413403"/>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353</TotalTime>
  <Words>934</Words>
  <Application>Microsoft Office PowerPoint</Application>
  <PresentationFormat>Widescreen</PresentationFormat>
  <Paragraphs>61</Paragraphs>
  <Slides>16</Slides>
  <Notes>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16</vt:i4>
      </vt:variant>
    </vt:vector>
  </HeadingPairs>
  <TitlesOfParts>
    <vt:vector size="27" baseType="lpstr">
      <vt:lpstr>Arial</vt:lpstr>
      <vt:lpstr>Arial Black</vt:lpstr>
      <vt:lpstr>Batang</vt:lpstr>
      <vt:lpstr>Browallia New</vt:lpstr>
      <vt:lpstr>Calibri</vt:lpstr>
      <vt:lpstr>Gelasio</vt:lpstr>
      <vt:lpstr>Gelasio Semi Bold</vt:lpstr>
      <vt:lpstr>Lucida Sans Unicode</vt:lpstr>
      <vt:lpstr>Trebuchet MS</vt:lpstr>
      <vt:lpstr>Wingdings 3</vt:lpstr>
      <vt:lpstr>Sfaccettatura</vt:lpstr>
      <vt:lpstr>Presentazione standard di PowerPoint</vt:lpstr>
      <vt:lpstr>Presentazione standard di PowerPoint</vt:lpstr>
      <vt:lpstr>Presentazione standard di PowerPoint</vt:lpstr>
      <vt:lpstr>Presentazione standard di PowerPoint</vt:lpstr>
      <vt:lpstr>UNA MOSTRA FINITA MALE</vt:lpstr>
      <vt:lpstr>Presentazione standard di PowerPoint</vt:lpstr>
      <vt:lpstr>Presentazione standard di PowerPoint</vt:lpstr>
      <vt:lpstr>Uno scoiattolo "presuntuoso" </vt:lpstr>
      <vt:lpstr>Presentazione standard di PowerPoint</vt:lpstr>
      <vt:lpstr>Presentazione standard di PowerPoint</vt:lpstr>
      <vt:lpstr>Il capibara e il gatto curioso</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Mignoli</dc:creator>
  <cp:keywords/>
  <cp:lastModifiedBy>PC 7</cp:lastModifiedBy>
  <cp:revision>21</cp:revision>
  <dcterms:created xsi:type="dcterms:W3CDTF">2024-12-11T18:42:34Z</dcterms:created>
  <dcterms:modified xsi:type="dcterms:W3CDTF">2025-02-24T10:10:25Z</dcterms:modified>
  <cp:version/>
</cp:coreProperties>
</file>